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6" r:id="rId1"/>
  </p:sldMasterIdLst>
  <p:notesMasterIdLst>
    <p:notesMasterId r:id="rId63"/>
  </p:notesMasterIdLst>
  <p:handoutMasterIdLst>
    <p:handoutMasterId r:id="rId64"/>
  </p:handoutMasterIdLst>
  <p:sldIdLst>
    <p:sldId id="1334" r:id="rId2"/>
    <p:sldId id="2468" r:id="rId3"/>
    <p:sldId id="2480" r:id="rId4"/>
    <p:sldId id="2564" r:id="rId5"/>
    <p:sldId id="2571" r:id="rId6"/>
    <p:sldId id="2572" r:id="rId7"/>
    <p:sldId id="2565" r:id="rId8"/>
    <p:sldId id="2574" r:id="rId9"/>
    <p:sldId id="2575" r:id="rId10"/>
    <p:sldId id="2566" r:id="rId11"/>
    <p:sldId id="2576" r:id="rId12"/>
    <p:sldId id="2577" r:id="rId13"/>
    <p:sldId id="2578" r:id="rId14"/>
    <p:sldId id="2647" r:id="rId15"/>
    <p:sldId id="2502" r:id="rId16"/>
    <p:sldId id="2610" r:id="rId17"/>
    <p:sldId id="2631" r:id="rId18"/>
    <p:sldId id="2613" r:id="rId19"/>
    <p:sldId id="2633" r:id="rId20"/>
    <p:sldId id="2634" r:id="rId21"/>
    <p:sldId id="2642" r:id="rId22"/>
    <p:sldId id="2640" r:id="rId23"/>
    <p:sldId id="2641" r:id="rId24"/>
    <p:sldId id="2626" r:id="rId25"/>
    <p:sldId id="2567" r:id="rId26"/>
    <p:sldId id="2635" r:id="rId27"/>
    <p:sldId id="2629" r:id="rId28"/>
    <p:sldId id="2628" r:id="rId29"/>
    <p:sldId id="2582" r:id="rId30"/>
    <p:sldId id="2583" r:id="rId31"/>
    <p:sldId id="2585" r:id="rId32"/>
    <p:sldId id="2586" r:id="rId33"/>
    <p:sldId id="2587" r:id="rId34"/>
    <p:sldId id="2588" r:id="rId35"/>
    <p:sldId id="2589" r:id="rId36"/>
    <p:sldId id="2590" r:id="rId37"/>
    <p:sldId id="2569" r:id="rId38"/>
    <p:sldId id="2579" r:id="rId39"/>
    <p:sldId id="2644" r:id="rId40"/>
    <p:sldId id="2645" r:id="rId41"/>
    <p:sldId id="2646" r:id="rId42"/>
    <p:sldId id="2595" r:id="rId43"/>
    <p:sldId id="2607" r:id="rId44"/>
    <p:sldId id="2636" r:id="rId45"/>
    <p:sldId id="2637" r:id="rId46"/>
    <p:sldId id="2638" r:id="rId47"/>
    <p:sldId id="2639" r:id="rId48"/>
    <p:sldId id="2570" r:id="rId49"/>
    <p:sldId id="2618" r:id="rId50"/>
    <p:sldId id="2619" r:id="rId51"/>
    <p:sldId id="2620" r:id="rId52"/>
    <p:sldId id="2621" r:id="rId53"/>
    <p:sldId id="2622" r:id="rId54"/>
    <p:sldId id="2617" r:id="rId55"/>
    <p:sldId id="2325" r:id="rId56"/>
    <p:sldId id="2463" r:id="rId57"/>
    <p:sldId id="2487" r:id="rId58"/>
    <p:sldId id="2624" r:id="rId59"/>
    <p:sldId id="2481" r:id="rId60"/>
    <p:sldId id="2511" r:id="rId61"/>
    <p:sldId id="2623" r:id="rId62"/>
  </p:sldIdLst>
  <p:sldSz cx="9144000" cy="6858000" type="screen4x3"/>
  <p:notesSz cx="7315200" cy="9601200"/>
  <p:custShowLst>
    <p:custShow name="short version" id="0">
      <p:sldLst>
        <p:sld r:id="rId2"/>
      </p:sldLst>
    </p:custShow>
  </p:custShow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ai Koutra" initials="SoC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EDD74"/>
    <a:srgbClr val="60C076"/>
    <a:srgbClr val="00B800"/>
    <a:srgbClr val="E7FCE5"/>
    <a:srgbClr val="CBFCE0"/>
    <a:srgbClr val="93BC98"/>
    <a:srgbClr val="FFFFDB"/>
    <a:srgbClr val="F9FFCA"/>
    <a:srgbClr val="CAECFF"/>
    <a:srgbClr val="A9F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1" autoAdjust="0"/>
    <p:restoredTop sz="95671" autoAdjust="0"/>
  </p:normalViewPr>
  <p:slideViewPr>
    <p:cSldViewPr snapToGrid="0">
      <p:cViewPr>
        <p:scale>
          <a:sx n="95" d="100"/>
          <a:sy n="95" d="100"/>
        </p:scale>
        <p:origin x="-11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2264"/>
    </p:cViewPr>
  </p:sorterViewPr>
  <p:notesViewPr>
    <p:cSldViewPr snapToGrid="0">
      <p:cViewPr varScale="1">
        <p:scale>
          <a:sx n="93" d="100"/>
          <a:sy n="93" d="100"/>
        </p:scale>
        <p:origin x="-4512" y="-104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commentAuthors" Target="commentAuthors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02T20:54:29.485" idx="2">
    <p:pos x="5253" y="2731"/>
    <p:text>Maybe take out the applications and move them to part 3?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02T20:54:29.485" idx="4">
    <p:pos x="5253" y="2731"/>
    <p:text>Maybe take out the applications and move them to part 3?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02T20:54:29.485" idx="5">
    <p:pos x="5253" y="2731"/>
    <p:text>Maybe take out the applications and move them to part 3?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02T20:54:29.485" idx="6">
    <p:pos x="5253" y="2731"/>
    <p:text>Maybe take out the applications and move them to part 3?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02T20:54:29.485" idx="1">
    <p:pos x="5253" y="2731"/>
    <p:text>Maybe take out the applications and move them to part 3?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kumimoji="0"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216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kumimoji="0"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70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kumimoji="0"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2250"/>
            <a:ext cx="31702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fld id="{7249CECC-5051-0A46-9FE6-F0215300C3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45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>
            <a:lvl1pPr algn="l" defTabSz="973138" eaLnBrk="0" hangingPunct="0">
              <a:defRPr kumimoji="0"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884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70238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>
            <a:lvl1pPr algn="r" defTabSz="973138" eaLnBrk="0" hangingPunct="0">
              <a:defRPr kumimoji="0"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7463" y="728663"/>
            <a:ext cx="4741862" cy="35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4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25963"/>
            <a:ext cx="5367338" cy="4365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84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32888"/>
            <a:ext cx="3170238" cy="484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b" anchorCtr="0" compatLnSpc="1">
            <a:prstTxWarp prst="textNoShape">
              <a:avLst/>
            </a:prstTxWarp>
          </a:bodyPr>
          <a:lstStyle>
            <a:lvl1pPr algn="l" defTabSz="973138" eaLnBrk="0" hangingPunct="0">
              <a:defRPr kumimoji="0"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4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32888"/>
            <a:ext cx="3170238" cy="484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b" anchorCtr="0" compatLnSpc="1">
            <a:prstTxWarp prst="textNoShape">
              <a:avLst/>
            </a:prstTxWarp>
          </a:bodyPr>
          <a:lstStyle>
            <a:lvl1pPr algn="r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fld id="{C4CCD756-5A69-524E-9A51-45C05B5F3F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8238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sz="1300">
                <a:latin typeface="Times New Roman" charset="0"/>
              </a:rPr>
              <a:t>Faloutsos</a:t>
            </a:r>
          </a:p>
        </p:txBody>
      </p:sp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2A5299-2920-AD47-B36B-F4D724A43463}" type="slidenum">
              <a:rPr kumimoji="0" lang="en-US" sz="1300">
                <a:latin typeface="Times New Roman" charset="0"/>
              </a:rPr>
              <a:pPr/>
              <a:t>1</a:t>
            </a:fld>
            <a:endParaRPr kumimoji="0" lang="en-US" sz="1300">
              <a:latin typeface="Times New Roman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15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16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17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18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19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20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21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4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22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23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24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25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26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27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28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 </a:t>
            </a:r>
            <a:r>
              <a:rPr lang="en-US" dirty="0" err="1" smtClean="0"/>
              <a:t>zwgrafies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Connectivity =&gt; number of strongly connected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37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Control with Individual Moving Range, we</a:t>
            </a:r>
          </a:p>
          <a:p>
            <a:r>
              <a:rPr lang="en-US" dirty="0" smtClean="0"/>
              <a:t>obtain the lower and upper limits of the in-control similarity</a:t>
            </a:r>
          </a:p>
          <a:p>
            <a:r>
              <a:rPr lang="en-US" dirty="0" smtClean="0"/>
              <a:t>scores. These limits correspond to median 3\sigma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shmatakia</a:t>
            </a:r>
            <a:r>
              <a:rPr lang="en-US" dirty="0" smtClean="0"/>
              <a:t>: woman/man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48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1013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52DA2-C3B1-2343-99B1-3455D3F74C37}" type="slidenum">
              <a:rPr kumimoji="0" lang="en-US" sz="1300">
                <a:latin typeface="Times New Roman" charset="0"/>
              </a:rPr>
              <a:pPr/>
              <a:t>49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1013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52DA2-C3B1-2343-99B1-3455D3F74C37}" type="slidenum">
              <a:rPr kumimoji="0" lang="en-US" sz="1300">
                <a:latin typeface="Times New Roman" charset="0"/>
              </a:rPr>
              <a:pPr/>
              <a:t>50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1013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52DA2-C3B1-2343-99B1-3455D3F74C37}" type="slidenum">
              <a:rPr kumimoji="0" lang="en-US" sz="1300">
                <a:latin typeface="Times New Roman" charset="0"/>
              </a:rPr>
              <a:pPr/>
              <a:t>51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1013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52DA2-C3B1-2343-99B1-3455D3F74C37}" type="slidenum">
              <a:rPr kumimoji="0" lang="en-US" sz="1300">
                <a:latin typeface="Times New Roman" charset="0"/>
              </a:rPr>
              <a:pPr/>
              <a:t>52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1013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52DA2-C3B1-2343-99B1-3455D3F74C37}" type="slidenum">
              <a:rPr kumimoji="0" lang="en-US" sz="1300">
                <a:latin typeface="Times New Roman" charset="0"/>
              </a:rPr>
              <a:pPr/>
              <a:t>53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54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1013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452DA2-C3B1-2343-99B1-3455D3F74C37}" type="slidenum">
              <a:rPr kumimoji="0" lang="en-US" sz="1300">
                <a:latin typeface="Times New Roman" charset="0"/>
              </a:rPr>
              <a:pPr/>
              <a:t>55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7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Faloutsos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8BD8D-D422-EF42-B573-090D3C0858A0}" type="slidenum">
              <a:rPr kumimoji="0" lang="en-US" sz="1300">
                <a:latin typeface="Times New Roman" charset="0"/>
              </a:rPr>
              <a:pPr/>
              <a:t>10</a:t>
            </a:fld>
            <a:endParaRPr kumimoji="0"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3EF52-0BC4-F946-926E-5D5AA8D3DA3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.png"/>
          <p:cNvPicPr>
            <a:picLocks noChangeAspect="1"/>
          </p:cNvPicPr>
          <p:nvPr userDrawn="1"/>
        </p:nvPicPr>
        <p:blipFill>
          <a:blip r:embed="rId2"/>
          <a:srcRect t="16195"/>
          <a:stretch>
            <a:fillRect/>
          </a:stretch>
        </p:blipFill>
        <p:spPr>
          <a:xfrm>
            <a:off x="-7840" y="1270282"/>
            <a:ext cx="9058276" cy="5587718"/>
          </a:xfrm>
          <a:prstGeom prst="rect">
            <a:avLst/>
          </a:prstGeom>
        </p:spPr>
      </p:pic>
      <p:sp>
        <p:nvSpPr>
          <p:cNvPr id="2377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77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Trebuchet MS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9" name="Group 13"/>
          <p:cNvGrpSpPr/>
          <p:nvPr userDrawn="1"/>
        </p:nvGrpSpPr>
        <p:grpSpPr>
          <a:xfrm>
            <a:off x="115674" y="95972"/>
            <a:ext cx="8863064" cy="675019"/>
            <a:chOff x="115674" y="95972"/>
            <a:chExt cx="8863064" cy="675019"/>
          </a:xfrm>
        </p:grpSpPr>
        <p:pic>
          <p:nvPicPr>
            <p:cNvPr id="10" name="Picture 9" descr="logo.pn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5674" y="131763"/>
              <a:ext cx="3009900" cy="5556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812610" y="156865"/>
              <a:ext cx="21661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rgbClr val="CA081E"/>
                  </a:solidFill>
                  <a:latin typeface="Cambria"/>
                </a:rPr>
                <a:t>Dept. of Computer Science</a:t>
              </a:r>
            </a:p>
            <a:p>
              <a:r>
                <a:rPr lang="en-US" sz="1300" b="1" dirty="0" smtClean="0">
                  <a:solidFill>
                    <a:srgbClr val="CA081E"/>
                  </a:solidFill>
                  <a:latin typeface="Cambria"/>
                </a:rPr>
                <a:t>Rutgers</a:t>
              </a:r>
              <a:endParaRPr lang="en-US" sz="1300" b="1" dirty="0">
                <a:solidFill>
                  <a:srgbClr val="CA081E"/>
                </a:solidFill>
                <a:latin typeface="Cambria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4987" y="95972"/>
              <a:ext cx="675019" cy="675019"/>
            </a:xfrm>
            <a:prstGeom prst="rect">
              <a:avLst/>
            </a:prstGeom>
          </p:spPr>
        </p:pic>
      </p:grpSp>
      <p:sp>
        <p:nvSpPr>
          <p:cNvPr id="1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13842"/>
            <a:ext cx="1905000" cy="3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Cambr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2223" y="6401016"/>
            <a:ext cx="3438221" cy="3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mbr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1016"/>
            <a:ext cx="1905000" cy="3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ambria"/>
              </a:defRPr>
            </a:lvl1pPr>
          </a:lstStyle>
          <a:p>
            <a:pPr>
              <a:defRPr/>
            </a:pPr>
            <a:fld id="{A8F06E25-C4E4-1441-84D6-3078E436F1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2965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8" name="Picture 7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9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0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2" name="Picture 11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i"/>
                <a:cs typeface="Cambi"/>
              </a:defRPr>
            </a:lvl1pPr>
          </a:lstStyle>
          <a:p>
            <a:pPr>
              <a:defRPr/>
            </a:pPr>
            <a:fld id="{A280C1FE-EB1D-F445-887B-724CA56230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7835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1" name="Picture 10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2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3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5" name="Picture 14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pPr>
              <a:defRPr/>
            </a:pPr>
            <a:fld id="{430CDB68-77A8-7C47-B425-50DC5388B5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9797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2829" y="0"/>
            <a:ext cx="9144000" cy="6858001"/>
            <a:chOff x="-628621" y="0"/>
            <a:chExt cx="9144000" cy="6858001"/>
          </a:xfrm>
        </p:grpSpPr>
        <p:pic>
          <p:nvPicPr>
            <p:cNvPr id="11" name="Picture 10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2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3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5" name="Picture 14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pPr>
              <a:defRPr/>
            </a:pPr>
            <a:fld id="{4934A569-1CED-D94E-8506-67721B87E5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2109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0" name="Picture 9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1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12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4" name="Picture 13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pPr>
              <a:defRPr/>
            </a:pPr>
            <a:fld id="{4F5AF2FF-7BA8-F740-B2C9-FB8A9E7A76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0991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0" name="Picture 9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1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sp>
          <p:nvSpPr>
            <p:cNvPr id="12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4" name="Picture 13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72338-0BFA-6248-AB2B-7DED7DB94B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7573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2" name="Picture 11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3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4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6" name="Picture 15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pPr>
              <a:defRPr/>
            </a:pPr>
            <a:fld id="{EA6EA709-4576-4243-99ED-3CD41777E9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9750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1" name="Picture 10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2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3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5" name="Picture 14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355A-DB92-2D4A-AE26-07A3128447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4936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1" name="Picture 10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2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sp>
          <p:nvSpPr>
            <p:cNvPr id="13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Cambria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Cambria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5" name="Picture 14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pPr>
              <a:defRPr/>
            </a:pPr>
            <a:fld id="{0C4D0F38-B147-2041-AD92-8C64C24334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0743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24885"/>
            <a:ext cx="7772400" cy="1470025"/>
          </a:xfrm>
        </p:spPr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77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Trebuchet MS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" name="Group 13"/>
          <p:cNvGrpSpPr/>
          <p:nvPr userDrawn="1"/>
        </p:nvGrpSpPr>
        <p:grpSpPr>
          <a:xfrm>
            <a:off x="115674" y="95972"/>
            <a:ext cx="8863064" cy="675019"/>
            <a:chOff x="115674" y="95972"/>
            <a:chExt cx="8863064" cy="675019"/>
          </a:xfrm>
        </p:grpSpPr>
        <p:pic>
          <p:nvPicPr>
            <p:cNvPr id="10" name="Picture 9" descr="logo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5674" y="131763"/>
              <a:ext cx="3009900" cy="5556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812610" y="156865"/>
              <a:ext cx="21661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rgbClr val="CA081E"/>
                  </a:solidFill>
                  <a:latin typeface="Cambria"/>
                </a:rPr>
                <a:t>Dept. of Computer Science</a:t>
              </a:r>
            </a:p>
            <a:p>
              <a:r>
                <a:rPr lang="en-US" sz="1300" b="1" dirty="0" smtClean="0">
                  <a:solidFill>
                    <a:srgbClr val="CA081E"/>
                  </a:solidFill>
                  <a:latin typeface="Cambria"/>
                </a:rPr>
                <a:t>Rutgers</a:t>
              </a:r>
              <a:endParaRPr lang="en-US" sz="1300" b="1" dirty="0">
                <a:solidFill>
                  <a:srgbClr val="CA081E"/>
                </a:solidFill>
                <a:latin typeface="Cambria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4987" y="95972"/>
              <a:ext cx="675019" cy="675019"/>
            </a:xfrm>
            <a:prstGeom prst="rect">
              <a:avLst/>
            </a:prstGeom>
          </p:spPr>
        </p:pic>
      </p:grpSp>
      <p:sp>
        <p:nvSpPr>
          <p:cNvPr id="1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13842"/>
            <a:ext cx="1905000" cy="3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Cambr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2223" y="6401016"/>
            <a:ext cx="3438221" cy="3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mbr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1016"/>
            <a:ext cx="1905000" cy="3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ambria"/>
              </a:defRPr>
            </a:lvl1pPr>
          </a:lstStyle>
          <a:p>
            <a:pPr>
              <a:defRPr/>
            </a:pPr>
            <a:fld id="{A8F06E25-C4E4-1441-84D6-3078E436F1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2965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9" name="Picture 8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0" name="Rectangle 4"/>
            <p:cNvSpPr txBox="1">
              <a:spLocks noChangeArrowheads="1"/>
            </p:cNvSpPr>
            <p:nvPr userDrawn="1"/>
          </p:nvSpPr>
          <p:spPr bwMode="auto">
            <a:xfrm>
              <a:off x="108495" y="6415164"/>
              <a:ext cx="1905000" cy="38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1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401012"/>
              <a:ext cx="3438221" cy="38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3" name="Picture 12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Trebuchet MS"/>
              </a:defRPr>
            </a:lvl1pPr>
            <a:lvl2pPr>
              <a:defRPr sz="2600">
                <a:latin typeface="Trebuchet MS"/>
              </a:defRPr>
            </a:lvl2pPr>
            <a:lvl3pPr>
              <a:defRPr>
                <a:latin typeface="Trebuchet MS"/>
              </a:defRPr>
            </a:lvl3pPr>
            <a:lvl4pPr>
              <a:defRPr>
                <a:latin typeface="Trebuchet MS"/>
              </a:defRPr>
            </a:lvl4pPr>
            <a:lvl5pPr>
              <a:defRPr>
                <a:latin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pPr>
              <a:defRPr/>
            </a:pPr>
            <a:fld id="{DCE7192F-BC13-4247-B5B9-A190975335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9659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9" name="Picture 8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0" name="Rectangle 4"/>
            <p:cNvSpPr txBox="1">
              <a:spLocks noChangeArrowheads="1"/>
            </p:cNvSpPr>
            <p:nvPr userDrawn="1"/>
          </p:nvSpPr>
          <p:spPr bwMode="auto">
            <a:xfrm>
              <a:off x="108495" y="6415164"/>
              <a:ext cx="1905000" cy="38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1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401012"/>
              <a:ext cx="3438221" cy="38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3" name="Picture 12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Trebuchet MS"/>
              </a:defRPr>
            </a:lvl1pPr>
            <a:lvl2pPr>
              <a:defRPr sz="2400">
                <a:latin typeface="Trebuchet MS"/>
              </a:defRPr>
            </a:lvl2pPr>
            <a:lvl3pPr>
              <a:defRPr sz="2200">
                <a:latin typeface="Trebuchet MS"/>
              </a:defRPr>
            </a:lvl3pPr>
            <a:lvl4pPr>
              <a:defRPr>
                <a:latin typeface="Trebuchet MS"/>
              </a:defRPr>
            </a:lvl4pPr>
            <a:lvl5pPr>
              <a:defRPr sz="1800">
                <a:latin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pPr>
              <a:defRPr/>
            </a:pPr>
            <a:fld id="{DCE7192F-BC13-4247-B5B9-A190975335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9659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9" name="Picture 8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0" name="Rectangle 4"/>
            <p:cNvSpPr txBox="1">
              <a:spLocks noChangeArrowheads="1"/>
            </p:cNvSpPr>
            <p:nvPr userDrawn="1"/>
          </p:nvSpPr>
          <p:spPr bwMode="auto">
            <a:xfrm>
              <a:off x="108495" y="6415164"/>
              <a:ext cx="1905000" cy="38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1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401012"/>
              <a:ext cx="3438221" cy="38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3" name="Picture 12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rebuchet MS"/>
              </a:defRPr>
            </a:lvl1pPr>
            <a:lvl2pPr>
              <a:defRPr sz="2200">
                <a:latin typeface="Trebuchet MS"/>
              </a:defRPr>
            </a:lvl2pPr>
            <a:lvl3pPr>
              <a:defRPr sz="2000">
                <a:latin typeface="Trebuchet MS"/>
              </a:defRPr>
            </a:lvl3pPr>
            <a:lvl4pPr>
              <a:defRPr sz="1800">
                <a:latin typeface="Trebuchet MS"/>
              </a:defRPr>
            </a:lvl4pPr>
            <a:lvl5pPr>
              <a:defRPr sz="1700">
                <a:latin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pPr>
              <a:defRPr/>
            </a:pPr>
            <a:fld id="{DCE7192F-BC13-4247-B5B9-A190975335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9659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0" name="Picture 9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1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2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4" name="Picture 13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pPr>
              <a:defRPr/>
            </a:pPr>
            <a:fld id="{28AAB7D4-A30A-6942-A4C4-8B19DBDA60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64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1" name="Picture 10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2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3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5" name="Picture 14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>
                <a:latin typeface="Trebuchet MS"/>
              </a:defRPr>
            </a:lvl1pPr>
            <a:lvl2pPr>
              <a:defRPr sz="2400">
                <a:latin typeface="Trebuchet MS"/>
              </a:defRPr>
            </a:lvl2pPr>
            <a:lvl3pPr>
              <a:defRPr sz="2000">
                <a:latin typeface="Trebuchet MS"/>
              </a:defRPr>
            </a:lvl3pPr>
            <a:lvl4pPr>
              <a:defRPr sz="1800">
                <a:latin typeface="Trebuchet MS"/>
              </a:defRPr>
            </a:lvl4pPr>
            <a:lvl5pPr>
              <a:defRPr sz="1800">
                <a:latin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>
                <a:latin typeface="Trebuchet MS"/>
              </a:defRPr>
            </a:lvl1pPr>
            <a:lvl2pPr>
              <a:defRPr sz="2400">
                <a:latin typeface="Trebuchet MS"/>
              </a:defRPr>
            </a:lvl2pPr>
            <a:lvl3pPr>
              <a:defRPr sz="2000">
                <a:latin typeface="Trebuchet MS"/>
              </a:defRPr>
            </a:lvl3pPr>
            <a:lvl4pPr>
              <a:defRPr sz="1800">
                <a:latin typeface="Trebuchet MS"/>
              </a:defRPr>
            </a:lvl4pPr>
            <a:lvl5pPr>
              <a:defRPr sz="1800">
                <a:latin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pPr>
              <a:defRPr/>
            </a:pPr>
            <a:fld id="{D9915CF9-39D0-194F-AF33-A92E7A7235B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5912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13" name="Picture 12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4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5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7" name="Picture 16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/>
              </a:defRPr>
            </a:lvl1pPr>
            <a:lvl2pPr>
              <a:defRPr sz="2000">
                <a:latin typeface="Calibri"/>
              </a:defRPr>
            </a:lvl2pPr>
            <a:lvl3pPr>
              <a:defRPr sz="1800">
                <a:latin typeface="Calibri"/>
              </a:defRPr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pPr>
              <a:defRPr/>
            </a:pPr>
            <a:fld id="{846C8D8F-41A6-934C-B4C2-CBD4363ED9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9987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76974" y="0"/>
            <a:ext cx="9144000" cy="6858001"/>
            <a:chOff x="-628621" y="0"/>
            <a:chExt cx="9144000" cy="6858001"/>
          </a:xfrm>
        </p:grpSpPr>
        <p:pic>
          <p:nvPicPr>
            <p:cNvPr id="9" name="Picture 8" descr="ppt_background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28621" y="0"/>
              <a:ext cx="9144000" cy="6858001"/>
            </a:xfrm>
            <a:prstGeom prst="rect">
              <a:avLst/>
            </a:prstGeom>
          </p:spPr>
        </p:pic>
        <p:sp>
          <p:nvSpPr>
            <p:cNvPr id="10" name="Rectangle 4"/>
            <p:cNvSpPr txBox="1">
              <a:spLocks noChangeArrowheads="1"/>
            </p:cNvSpPr>
            <p:nvPr userDrawn="1"/>
          </p:nvSpPr>
          <p:spPr bwMode="auto">
            <a:xfrm>
              <a:off x="57179" y="62484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SDM’14 Tutorial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11" name="Rectangle 5"/>
            <p:cNvSpPr txBox="1">
              <a:spLocks noChangeArrowheads="1"/>
            </p:cNvSpPr>
            <p:nvPr userDrawn="1"/>
          </p:nvSpPr>
          <p:spPr bwMode="auto">
            <a:xfrm>
              <a:off x="2283602" y="6248400"/>
              <a:ext cx="343822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1400">
                  <a:latin typeface="Times New Roman" charset="0"/>
                  <a:ea typeface="+mn-ea"/>
                  <a:cs typeface="+mn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D. Koutra &amp; T. </a:t>
              </a:r>
              <a:r>
                <a:rPr kumimoji="1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Eliassi-Rad</a:t>
              </a:r>
              <a:r>
                <a:rPr kumimoji="1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 &amp; C. Faloutsos</a:t>
              </a:r>
              <a:endPara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005750" y="12828"/>
              <a:ext cx="496800" cy="496800"/>
            </a:xfrm>
            <a:prstGeom prst="rect">
              <a:avLst/>
            </a:prstGeom>
          </p:spPr>
        </p:pic>
        <p:pic>
          <p:nvPicPr>
            <p:cNvPr id="13" name="Picture 12" descr="logo.png"/>
            <p:cNvPicPr>
              <a:picLocks noChangeAspect="1"/>
            </p:cNvPicPr>
            <p:nvPr userDrawn="1"/>
          </p:nvPicPr>
          <p:blipFill>
            <a:blip r:embed="rId4"/>
            <a:srcRect r="80698"/>
            <a:stretch>
              <a:fillRect/>
            </a:stretch>
          </p:blipFill>
          <p:spPr>
            <a:xfrm>
              <a:off x="-295067" y="0"/>
              <a:ext cx="485575" cy="464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/>
              </a:defRPr>
            </a:lvl1pPr>
          </a:lstStyle>
          <a:p>
            <a:pPr>
              <a:defRPr/>
            </a:pPr>
            <a:fld id="{DD5C582D-B0A8-5E4F-B4F7-1F806846AC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3184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_background.png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09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7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13842"/>
            <a:ext cx="1905000" cy="3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Cambr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7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2223" y="6401016"/>
            <a:ext cx="3438221" cy="3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mbr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7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1016"/>
            <a:ext cx="1905000" cy="3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ambria"/>
              </a:defRPr>
            </a:lvl1pPr>
          </a:lstStyle>
          <a:p>
            <a:pPr>
              <a:defRPr/>
            </a:pPr>
            <a:fld id="{A8F06E25-C4E4-1441-84D6-3078E436F1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634371" y="12828"/>
            <a:ext cx="496800" cy="496800"/>
          </a:xfrm>
          <a:prstGeom prst="rect">
            <a:avLst/>
          </a:prstGeom>
        </p:spPr>
      </p:pic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1"/>
          <a:srcRect r="80698"/>
          <a:stretch>
            <a:fillRect/>
          </a:stretch>
        </p:blipFill>
        <p:spPr>
          <a:xfrm>
            <a:off x="333554" y="0"/>
            <a:ext cx="485575" cy="46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15" r:id="rId1"/>
    <p:sldLayoutId id="2147486829" r:id="rId2"/>
    <p:sldLayoutId id="2147486816" r:id="rId3"/>
    <p:sldLayoutId id="2147486830" r:id="rId4"/>
    <p:sldLayoutId id="2147486831" r:id="rId5"/>
    <p:sldLayoutId id="2147486817" r:id="rId6"/>
    <p:sldLayoutId id="2147486818" r:id="rId7"/>
    <p:sldLayoutId id="2147486819" r:id="rId8"/>
    <p:sldLayoutId id="2147486820" r:id="rId9"/>
    <p:sldLayoutId id="2147486821" r:id="rId10"/>
    <p:sldLayoutId id="2147486822" r:id="rId11"/>
    <p:sldLayoutId id="2147486823" r:id="rId12"/>
    <p:sldLayoutId id="2147486824" r:id="rId13"/>
    <p:sldLayoutId id="2147486825" r:id="rId14"/>
    <p:sldLayoutId id="2147486826" r:id="rId15"/>
    <p:sldLayoutId id="2147486827" r:id="rId16"/>
    <p:sldLayoutId id="2147486828" r:id="rId17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90"/>
          </a:solidFill>
          <a:latin typeface="Cambria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ts val="300"/>
        </a:spcAft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ts val="300"/>
        </a:spcBef>
        <a:spcAft>
          <a:spcPts val="300"/>
        </a:spcAft>
        <a:buChar char="–"/>
        <a:defRPr sz="26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ts val="300"/>
        </a:spcBef>
        <a:spcAft>
          <a:spcPts val="30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ts val="300"/>
        </a:spcBef>
        <a:spcAft>
          <a:spcPts val="30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ts val="300"/>
        </a:spcBef>
        <a:spcAft>
          <a:spcPts val="30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liassi.org/" TargetMode="External"/><Relationship Id="rId4" Type="http://schemas.openxmlformats.org/officeDocument/2006/relationships/hyperlink" Target="http://www.cs.cmu.edu/~christos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cs.cmu.edu/~dkoutra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danai/Dropbox/sdm2014_tutorial/sdm2014%20slides/sdm14_part2b.pptx" TargetMode="External"/><Relationship Id="rId4" Type="http://schemas.openxmlformats.org/officeDocument/2006/relationships/image" Target="../media/image37.png"/><Relationship Id="rId5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file://localhost/Users/danai/Dropbox/sdm2014_tutorial/sdm2014%20slides/sdm14_part2b.pptx" TargetMode="External"/><Relationship Id="rId6" Type="http://schemas.openxmlformats.org/officeDocument/2006/relationships/image" Target="../media/image37.png"/><Relationship Id="rId7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7.png"/><Relationship Id="rId5" Type="http://schemas.openxmlformats.org/officeDocument/2006/relationships/hyperlink" Target="file://localhost/Users/danai/Dropbox/sdm2014_tutorial/sdm2014%20slides/sdm14_part2b.pptx" TargetMode="External"/><Relationship Id="rId6" Type="http://schemas.openxmlformats.org/officeDocument/2006/relationships/image" Target="../media/image37.png"/><Relationship Id="rId7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danai/Dropbox/sdm2014_tutorial/sdm2014%20slides/sdm14_part2b.pptx" TargetMode="External"/><Relationship Id="rId4" Type="http://schemas.openxmlformats.org/officeDocument/2006/relationships/image" Target="../media/image37.png"/><Relationship Id="rId5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hyperlink" Target="file://localhost/Users/danai/Dropbox/sdm2014_tutorial/sdm2014%20slides/sdm14_part2b.pptx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49.emf"/><Relationship Id="rId6" Type="http://schemas.openxmlformats.org/officeDocument/2006/relationships/image" Target="../media/image41.jpeg"/><Relationship Id="rId7" Type="http://schemas.openxmlformats.org/officeDocument/2006/relationships/image" Target="../media/image43.jpeg"/><Relationship Id="rId8" Type="http://schemas.openxmlformats.org/officeDocument/2006/relationships/image" Target="../media/image42.jpeg"/><Relationship Id="rId9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2.jpeg"/><Relationship Id="rId5" Type="http://schemas.openxmlformats.org/officeDocument/2006/relationships/image" Target="../media/image41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comments" Target="../comments/comment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comments" Target="../comments/commen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comments" Target="../comments/commen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cs.cmu.edu/~dkoutra/pub.htm" TargetMode="External"/><Relationship Id="rId3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danai/Dropbox/sdm2014_tutorial/sdm2014%20slides/sdm14_part2b.pptx" TargetMode="External"/><Relationship Id="rId4" Type="http://schemas.openxmlformats.org/officeDocument/2006/relationships/image" Target="../media/image37.png"/><Relationship Id="rId5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88005"/>
            <a:ext cx="7772400" cy="1868713"/>
          </a:xfrm>
        </p:spPr>
        <p:txBody>
          <a:bodyPr/>
          <a:lstStyle/>
          <a:p>
            <a:r>
              <a:rPr lang="en-US" dirty="0" smtClean="0"/>
              <a:t>Node Similarity, Graph Similarity and Matching: </a:t>
            </a:r>
            <a:br>
              <a:rPr lang="en-US" dirty="0" smtClean="0"/>
            </a:br>
            <a:r>
              <a:rPr lang="en-US" dirty="0" smtClean="0"/>
              <a:t>Theory and Applications</a:t>
            </a:r>
            <a:endParaRPr lang="en-US" dirty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Danai Koutra (CMU)</a:t>
            </a:r>
          </a:p>
          <a:p>
            <a:r>
              <a:rPr lang="en-US" smtClean="0"/>
              <a:t>Tina Eliassi-Rad (Rutgers) </a:t>
            </a:r>
          </a:p>
          <a:p>
            <a:r>
              <a:rPr lang="en-US" smtClean="0"/>
              <a:t>Christos Faloutsos (CMU)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35875" y="6318590"/>
            <a:ext cx="7260276" cy="547240"/>
          </a:xfrm>
          <a:prstGeom prst="rect">
            <a:avLst/>
          </a:prstGeom>
        </p:spPr>
        <p:txBody>
          <a:bodyPr vert="horz" lIns="91440" tIns="45720" rIns="91440" bIns="45720" numCol="1" spcCol="54864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SDM 2014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Friday April 25</a:t>
            </a:r>
            <a:r>
              <a:rPr kumimoji="0" lang="en-US" sz="240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240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2014, Philadelphia, PA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Roadmap</a:t>
            </a:r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node correspondence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Simple features</a:t>
            </a:r>
          </a:p>
          <a:p>
            <a:pPr lvl="1"/>
            <a:r>
              <a:rPr lang="en-US" dirty="0" smtClean="0"/>
              <a:t>Complex features</a:t>
            </a:r>
          </a:p>
          <a:p>
            <a:pPr lvl="1"/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Summary</a:t>
            </a:r>
          </a:p>
          <a:p>
            <a:r>
              <a:rPr lang="en-US" dirty="0" smtClean="0"/>
              <a:t>Unknown node correspondence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4583" name="Picture 7" descr="energygen-ro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86935"/>
            <a:ext cx="24574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49585" y="2103824"/>
            <a:ext cx="5021279" cy="587375"/>
          </a:xfrm>
          <a:prstGeom prst="rect">
            <a:avLst/>
          </a:prstGeom>
          <a:noFill/>
          <a:ln w="38100">
            <a:solidFill>
              <a:srgbClr val="80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82586"/>
            <a:ext cx="8259657" cy="493697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Is there any obvious solution?</a:t>
            </a:r>
            <a:endParaRPr lang="en-US" sz="3600" dirty="0"/>
          </a:p>
        </p:txBody>
      </p:sp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414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One </a:t>
            </a:r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89542" y="2547714"/>
            <a:ext cx="4754458" cy="30592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    </a:t>
            </a:r>
            <a:r>
              <a:rPr lang="en-US" sz="3600" b="1" dirty="0" smtClean="0"/>
              <a:t>Edge </a:t>
            </a:r>
            <a:r>
              <a:rPr lang="en-US" sz="3600" b="1" dirty="0" err="1" smtClean="0"/>
              <a:t>Overlap(EO</a:t>
            </a:r>
            <a:r>
              <a:rPr lang="en-US" sz="3600" b="1" dirty="0" smtClean="0"/>
              <a:t>)</a:t>
            </a: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 # of common edges </a:t>
            </a:r>
          </a:p>
          <a:p>
            <a:pPr>
              <a:buNone/>
            </a:pPr>
            <a:r>
              <a:rPr lang="en-US" sz="3600" dirty="0" smtClean="0"/>
              <a:t>  (normalized or not)</a:t>
            </a:r>
            <a:endParaRPr lang="en-US" sz="3600" dirty="0"/>
          </a:p>
        </p:txBody>
      </p:sp>
      <p:sp>
        <p:nvSpPr>
          <p:cNvPr id="171" name="Footer Placeholder 170"/>
          <p:cNvSpPr>
            <a:spLocks noGrp="1"/>
          </p:cNvSpPr>
          <p:nvPr>
            <p:ph type="ftr" sz="quarter" idx="4294967295"/>
          </p:nvPr>
        </p:nvSpPr>
        <p:spPr>
          <a:xfrm>
            <a:off x="309264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Danai Koutra (CMU)</a:t>
            </a:r>
            <a:endParaRPr lang="en-US" dirty="0"/>
          </a:p>
        </p:txBody>
      </p:sp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>
            <a:off x="391060" y="1127764"/>
            <a:ext cx="3630590" cy="4983134"/>
            <a:chOff x="391060" y="1127764"/>
            <a:chExt cx="3630590" cy="4983134"/>
          </a:xfrm>
        </p:grpSpPr>
        <p:grpSp>
          <p:nvGrpSpPr>
            <p:cNvPr id="137" name="Group 172"/>
            <p:cNvGrpSpPr/>
            <p:nvPr/>
          </p:nvGrpSpPr>
          <p:grpSpPr>
            <a:xfrm>
              <a:off x="391060" y="1127764"/>
              <a:ext cx="3630590" cy="4983134"/>
              <a:chOff x="391060" y="1127764"/>
              <a:chExt cx="3630590" cy="4983134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391060" y="3713169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391060" y="1214886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rgbClr val="93BC98"/>
                  </a:gs>
                  <a:gs pos="100000">
                    <a:srgbClr val="E7FCE5"/>
                  </a:gs>
                </a:gsLst>
                <a:lin ang="16200000" scaled="0"/>
                <a:tileRect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6" name="Group 101"/>
              <p:cNvGrpSpPr/>
              <p:nvPr/>
            </p:nvGrpSpPr>
            <p:grpSpPr>
              <a:xfrm>
                <a:off x="457201" y="1404330"/>
                <a:ext cx="3125249" cy="2181806"/>
                <a:chOff x="3107532" y="4731071"/>
                <a:chExt cx="3061365" cy="2349425"/>
              </a:xfrm>
            </p:grpSpPr>
            <p:grpSp>
              <p:nvGrpSpPr>
                <p:cNvPr id="212" name="Group 70"/>
                <p:cNvGrpSpPr/>
                <p:nvPr/>
              </p:nvGrpSpPr>
              <p:grpSpPr>
                <a:xfrm rot="1809498">
                  <a:off x="3114424" y="5214227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240" name="Oval 239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Oval 72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Oval 73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Oval 242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Oval 243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Oval 244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Oval 245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7" name="Straight Connector 246"/>
                  <p:cNvCxnSpPr>
                    <a:endCxn id="243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/>
                  <p:cNvCxnSpPr>
                    <a:stCxn id="240" idx="4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/>
                  <p:cNvCxnSpPr>
                    <a:endCxn id="240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>
                    <a:stCxn id="243" idx="0"/>
                    <a:endCxn id="244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>
                    <a:endCxn id="243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>
                    <a:stCxn id="255" idx="6"/>
                    <a:endCxn id="244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/>
                  <p:cNvCxnSpPr>
                    <a:stCxn id="245" idx="5"/>
                    <a:endCxn id="246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/>
                  <p:cNvCxnSpPr>
                    <a:stCxn id="245" idx="2"/>
                    <a:endCxn id="244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5" name="Oval 254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Oval 256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Oval 258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0" name="Oval 259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Oval 260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Oval 261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Oval 262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64" name="Straight Connector 263"/>
                  <p:cNvCxnSpPr>
                    <a:stCxn id="244" idx="3"/>
                    <a:endCxn id="258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5" name="Oval 264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Oval 265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Oval 266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214" name="Oval 213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Oval 12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13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Oval 218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Oval 219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21" name="Straight Connector 220"/>
                  <p:cNvCxnSpPr>
                    <a:endCxn id="220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>
                    <a:stCxn id="215" idx="0"/>
                    <a:endCxn id="214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/>
                  <p:cNvCxnSpPr/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/>
                  <p:cNvCxnSpPr>
                    <a:stCxn id="216" idx="6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/>
                  <p:cNvCxnSpPr>
                    <a:stCxn id="227" idx="6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>
                    <a:stCxn id="219" idx="2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7" name="Oval 226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Oval 231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39" name="Straight Connector 238"/>
                  <p:cNvCxnSpPr>
                    <a:stCxn id="231" idx="6"/>
                    <a:endCxn id="238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7" name="Group 102"/>
              <p:cNvGrpSpPr/>
              <p:nvPr/>
            </p:nvGrpSpPr>
            <p:grpSpPr>
              <a:xfrm>
                <a:off x="503776" y="3924912"/>
                <a:ext cx="3092620" cy="2185986"/>
                <a:chOff x="3107532" y="4731071"/>
                <a:chExt cx="3061365" cy="2349427"/>
              </a:xfrm>
            </p:grpSpPr>
            <p:grpSp>
              <p:nvGrpSpPr>
                <p:cNvPr id="150" name="Group 70"/>
                <p:cNvGrpSpPr/>
                <p:nvPr/>
              </p:nvGrpSpPr>
              <p:grpSpPr>
                <a:xfrm rot="1809498">
                  <a:off x="3114424" y="5214229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184" name="Oval 183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Oval 184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Oval 185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Oval 186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Oval 188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Oval 189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1" name="Straight Connector 190"/>
                  <p:cNvCxnSpPr>
                    <a:stCxn id="185" idx="5"/>
                    <a:endCxn id="187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>
                    <a:stCxn id="184" idx="4"/>
                    <a:endCxn id="186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>
                    <a:stCxn id="188" idx="6"/>
                    <a:endCxn id="190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>
                    <a:stCxn id="187" idx="0"/>
                    <a:endCxn id="188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>
                    <a:stCxn id="186" idx="6"/>
                    <a:endCxn id="187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>
                    <a:stCxn id="199" idx="6"/>
                    <a:endCxn id="188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>
                    <a:stCxn id="189" idx="5"/>
                    <a:endCxn id="190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>
                    <a:stCxn id="189" idx="2"/>
                    <a:endCxn id="188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9" name="Oval 198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Oval 199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Oval 200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Oval 201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Oval 202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Oval 203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Oval 204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Oval 205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Oval 206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Oval 208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1" name="Straight Connector 210"/>
                  <p:cNvCxnSpPr>
                    <a:stCxn id="203" idx="6"/>
                    <a:endCxn id="210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152" name="Oval 151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9" name="Straight Connector 158"/>
                  <p:cNvCxnSpPr>
                    <a:stCxn id="153" idx="5"/>
                    <a:endCxn id="155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>
                    <a:stCxn id="152" idx="4"/>
                    <a:endCxn id="154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>
                    <a:stCxn id="156" idx="6"/>
                    <a:endCxn id="158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>
                    <a:stCxn id="153" idx="0"/>
                    <a:endCxn id="152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>
                    <a:stCxn id="155" idx="0"/>
                    <a:endCxn id="156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>
                    <a:stCxn id="154" idx="6"/>
                    <a:endCxn id="155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>
                    <a:stCxn id="168" idx="6"/>
                    <a:endCxn id="156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>
                    <a:stCxn id="157" idx="5"/>
                    <a:endCxn id="158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>
                    <a:stCxn id="157" idx="2"/>
                    <a:endCxn id="156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8" name="Oval 167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Oval 169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Oval 173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Oval 174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Oval 175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Oval 176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Oval 177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9" name="Straight Connector 178"/>
                  <p:cNvCxnSpPr>
                    <a:stCxn id="156" idx="3"/>
                    <a:endCxn id="173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0" name="Oval 179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Oval 180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Oval 181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83" name="Straight Connector 182"/>
                  <p:cNvCxnSpPr>
                    <a:stCxn id="174" idx="6"/>
                    <a:endCxn id="182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8" name="TextBox 147"/>
              <p:cNvSpPr txBox="1"/>
              <p:nvPr/>
            </p:nvSpPr>
            <p:spPr>
              <a:xfrm>
                <a:off x="3034705" y="1127764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8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endParaRPr lang="en-US" sz="3200" b="1" baseline="-25000" dirty="0">
                  <a:solidFill>
                    <a:srgbClr val="008000"/>
                  </a:solidFill>
                  <a:latin typeface="Arial Black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072978" y="3644848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endParaRPr lang="en-US" sz="3200" b="1" baseline="-25000" dirty="0">
                  <a:solidFill>
                    <a:srgbClr val="FF0000"/>
                  </a:solidFill>
                  <a:latin typeface="Arial Black"/>
                </a:endParaRPr>
              </a:p>
            </p:txBody>
          </p:sp>
        </p:grpSp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947" y="1769813"/>
              <a:ext cx="677758" cy="753064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4947" y="4259194"/>
              <a:ext cx="677758" cy="753064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4"/>
            <a:srcRect l="4901" r="4681" b="1770"/>
            <a:stretch/>
          </p:blipFill>
          <p:spPr>
            <a:xfrm>
              <a:off x="1865376" y="3758903"/>
              <a:ext cx="374904" cy="667512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4"/>
            <a:srcRect l="4901" r="4681" b="1770"/>
            <a:stretch/>
          </p:blipFill>
          <p:spPr>
            <a:xfrm>
              <a:off x="1851193" y="1267745"/>
              <a:ext cx="374904" cy="667512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7678" y="3033036"/>
              <a:ext cx="589491" cy="543723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0281" y="5514246"/>
              <a:ext cx="589491" cy="5437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95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… but “barbell”…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8505" y="1225630"/>
            <a:ext cx="8154119" cy="7979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           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(B10,mB10) </a:t>
            </a:r>
            <a:r>
              <a:rPr lang="en-US" sz="3400" b="1" dirty="0" smtClean="0"/>
              <a:t>==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(B10,mmB10) 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1" name="Footer Placeholder 170"/>
          <p:cNvSpPr>
            <a:spLocks noGrp="1"/>
          </p:cNvSpPr>
          <p:nvPr>
            <p:ph type="ftr" sz="quarter" idx="4294967295"/>
          </p:nvPr>
        </p:nvSpPr>
        <p:spPr>
          <a:xfrm>
            <a:off x="309264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Danai Koutra (CMU)</a:t>
            </a:r>
            <a:endParaRPr lang="en-US" dirty="0"/>
          </a:p>
        </p:txBody>
      </p:sp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765" y="1119790"/>
            <a:ext cx="612648" cy="612648"/>
          </a:xfrm>
          <a:prstGeom prst="rect">
            <a:avLst/>
          </a:prstGeom>
        </p:spPr>
      </p:pic>
      <p:grpSp>
        <p:nvGrpSpPr>
          <p:cNvPr id="3" name="Group 186"/>
          <p:cNvGrpSpPr/>
          <p:nvPr/>
        </p:nvGrpSpPr>
        <p:grpSpPr>
          <a:xfrm>
            <a:off x="814291" y="2353769"/>
            <a:ext cx="7412805" cy="3692248"/>
            <a:chOff x="933203" y="2498869"/>
            <a:chExt cx="6998615" cy="3417630"/>
          </a:xfrm>
        </p:grpSpPr>
        <p:pic>
          <p:nvPicPr>
            <p:cNvPr id="174" name="Picture 173" descr="b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3047" y="2632161"/>
              <a:ext cx="2590800" cy="1333500"/>
            </a:xfrm>
            <a:prstGeom prst="rect">
              <a:avLst/>
            </a:prstGeom>
          </p:spPr>
        </p:pic>
        <p:pic>
          <p:nvPicPr>
            <p:cNvPr id="175" name="Picture 174" descr="mb1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2584" y="4290074"/>
              <a:ext cx="2371725" cy="1292225"/>
            </a:xfrm>
            <a:prstGeom prst="rect">
              <a:avLst/>
            </a:prstGeom>
          </p:spPr>
        </p:pic>
        <p:pic>
          <p:nvPicPr>
            <p:cNvPr id="176" name="Picture 175" descr="mmb10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6842" y="4290074"/>
              <a:ext cx="2425700" cy="1365250"/>
            </a:xfrm>
            <a:prstGeom prst="rect">
              <a:avLst/>
            </a:prstGeom>
          </p:spPr>
        </p:pic>
        <p:pic>
          <p:nvPicPr>
            <p:cNvPr id="178" name="Picture 177" descr="b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1018" y="2632161"/>
              <a:ext cx="2590800" cy="1333500"/>
            </a:xfrm>
            <a:prstGeom prst="rect">
              <a:avLst/>
            </a:prstGeom>
          </p:spPr>
        </p:pic>
        <p:sp>
          <p:nvSpPr>
            <p:cNvPr id="179" name="Right Arrow 178"/>
            <p:cNvSpPr/>
            <p:nvPr/>
          </p:nvSpPr>
          <p:spPr>
            <a:xfrm rot="1572451">
              <a:off x="2738229" y="4177341"/>
              <a:ext cx="449759" cy="4927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ight Arrow 179"/>
            <p:cNvSpPr/>
            <p:nvPr/>
          </p:nvSpPr>
          <p:spPr>
            <a:xfrm rot="5400000">
              <a:off x="6424767" y="4228902"/>
              <a:ext cx="449759" cy="4927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1605960" y="2498869"/>
              <a:ext cx="2590800" cy="3367151"/>
            </a:xfrm>
            <a:prstGeom prst="roundRect">
              <a:avLst>
                <a:gd name="adj" fmla="val 5535"/>
              </a:avLst>
            </a:prstGeom>
            <a:solidFill>
              <a:schemeClr val="accent6">
                <a:lumMod val="40000"/>
                <a:lumOff val="60000"/>
                <a:alpha val="8000"/>
              </a:schemeClr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5320820" y="2549348"/>
              <a:ext cx="2590800" cy="3367151"/>
            </a:xfrm>
            <a:prstGeom prst="roundRect">
              <a:avLst>
                <a:gd name="adj" fmla="val 5535"/>
              </a:avLst>
            </a:prstGeom>
            <a:solidFill>
              <a:schemeClr val="accent5">
                <a:lumMod val="40000"/>
                <a:lumOff val="60000"/>
                <a:alpha val="8000"/>
              </a:schemeClr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933203" y="2499853"/>
              <a:ext cx="948672" cy="541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8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endParaRPr lang="en-US" sz="3200" b="1" baseline="-25000" dirty="0">
                <a:solidFill>
                  <a:srgbClr val="008000"/>
                </a:solidFill>
                <a:latin typeface="Arial Black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635442" y="2513091"/>
              <a:ext cx="948672" cy="541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8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endParaRPr lang="en-US" sz="3200" b="1" baseline="-25000" dirty="0">
                <a:solidFill>
                  <a:srgbClr val="008000"/>
                </a:solidFill>
                <a:latin typeface="Arial Black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46431" y="4451720"/>
              <a:ext cx="948672" cy="541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B</a:t>
              </a:r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569302" y="4604120"/>
              <a:ext cx="948672" cy="541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B’</a:t>
              </a:r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</p:grpSp>
      <p:cxnSp>
        <p:nvCxnSpPr>
          <p:cNvPr id="190" name="Straight Arrow Connector 189"/>
          <p:cNvCxnSpPr/>
          <p:nvPr/>
        </p:nvCxnSpPr>
        <p:spPr>
          <a:xfrm rot="5400000">
            <a:off x="2427554" y="1924588"/>
            <a:ext cx="661575" cy="277275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rot="16200000" flipH="1">
            <a:off x="5831492" y="1917787"/>
            <a:ext cx="661575" cy="348065"/>
          </a:xfrm>
          <a:prstGeom prst="straightConnector1">
            <a:avLst/>
          </a:prstGeom>
          <a:ln w="635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82586"/>
            <a:ext cx="8259657" cy="493697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Other solutions?</a:t>
            </a:r>
            <a:endParaRPr lang="en-US" sz="3600" dirty="0"/>
          </a:p>
        </p:txBody>
      </p:sp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/ Edge Overlap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[Papadimitriou, </a:t>
            </a:r>
            <a:r>
              <a:rPr lang="en-US" dirty="0" err="1" smtClean="0"/>
              <a:t>Dasdan</a:t>
            </a:r>
            <a:r>
              <a:rPr lang="en-US" dirty="0" smtClean="0"/>
              <a:t>, Garcia-Molina ‘10]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IDEA</a:t>
            </a:r>
            <a:r>
              <a:rPr lang="en-US" dirty="0" smtClean="0"/>
              <a:t>: “Two graphs are similar if they share many vertices and/or edges.”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                    5 + 4                     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 VEO = 2 --------------------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008000"/>
                </a:solidFill>
              </a:rPr>
              <a:t>5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008000"/>
                </a:solidFill>
              </a:rPr>
              <a:t>5</a:t>
            </a:r>
            <a:r>
              <a:rPr lang="en-US" dirty="0" smtClean="0"/>
              <a:t> + </a:t>
            </a:r>
            <a:r>
              <a:rPr lang="en-US" dirty="0" smtClean="0">
                <a:solidFill>
                  <a:schemeClr val="accent6"/>
                </a:solidFill>
              </a:rPr>
              <a:t>5</a:t>
            </a:r>
            <a:r>
              <a:rPr lang="en-US" dirty="0" smtClean="0"/>
              <a:t> + </a:t>
            </a:r>
            <a:r>
              <a:rPr lang="en-US" dirty="0" smtClean="0">
                <a:solidFill>
                  <a:schemeClr val="accent6"/>
                </a:solidFill>
              </a:rPr>
              <a:t>4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740924" y="2046689"/>
            <a:ext cx="3650837" cy="1949019"/>
            <a:chOff x="2740924" y="1832801"/>
            <a:chExt cx="3650837" cy="1949019"/>
          </a:xfrm>
        </p:grpSpPr>
        <p:pic>
          <p:nvPicPr>
            <p:cNvPr id="24" name="Picture 23" descr="Screen shot 2014-03-07 at 9.27.31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0924" y="1832801"/>
              <a:ext cx="3619161" cy="155448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39859" y="3197044"/>
              <a:ext cx="10048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8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endParaRPr lang="en-US" sz="3200" b="1" baseline="-25000" dirty="0">
                <a:solidFill>
                  <a:srgbClr val="008000"/>
                </a:solidFill>
                <a:latin typeface="Arial Black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86945" y="3180171"/>
              <a:ext cx="10048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B</a:t>
              </a:r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</p:grpSp>
      <p:sp>
        <p:nvSpPr>
          <p:cNvPr id="26" name="Rectangular Callout 25"/>
          <p:cNvSpPr/>
          <p:nvPr/>
        </p:nvSpPr>
        <p:spPr bwMode="auto">
          <a:xfrm>
            <a:off x="6724317" y="3609473"/>
            <a:ext cx="2205788" cy="1069473"/>
          </a:xfrm>
          <a:prstGeom prst="wedgeRectCallout">
            <a:avLst>
              <a:gd name="adj1" fmla="val -124610"/>
              <a:gd name="adj2" fmla="val 19558"/>
            </a:avLst>
          </a:prstGeom>
          <a:gradFill flip="none" rotWithShape="1">
            <a:gsLst>
              <a:gs pos="0">
                <a:srgbClr val="D4E5FF"/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Common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nodes + edges</a:t>
            </a:r>
            <a:endParaRPr kumimoji="1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Rectangular Callout 26"/>
          <p:cNvSpPr/>
          <p:nvPr/>
        </p:nvSpPr>
        <p:spPr bwMode="auto">
          <a:xfrm>
            <a:off x="606930" y="4858085"/>
            <a:ext cx="2205788" cy="1069473"/>
          </a:xfrm>
          <a:prstGeom prst="wedgeRectCallout">
            <a:avLst>
              <a:gd name="adj1" fmla="val 77208"/>
              <a:gd name="adj2" fmla="val -30442"/>
            </a:avLst>
          </a:prstGeom>
          <a:gradFill flip="none" rotWithShape="1">
            <a:gsLst>
              <a:gs pos="0">
                <a:srgbClr val="D4E5FF"/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nodes + edges</a:t>
            </a:r>
          </a:p>
          <a:p>
            <a:r>
              <a:rPr lang="en-US" dirty="0" smtClean="0">
                <a:latin typeface="Arial" pitchFamily="-112" charset="0"/>
              </a:rPr>
              <a:t>in </a:t>
            </a:r>
            <a:r>
              <a:rPr lang="en-US" sz="2800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sz="2800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</a:p>
        </p:txBody>
      </p:sp>
      <p:sp>
        <p:nvSpPr>
          <p:cNvPr id="28" name="Rectangular Callout 27"/>
          <p:cNvSpPr/>
          <p:nvPr/>
        </p:nvSpPr>
        <p:spPr bwMode="auto">
          <a:xfrm>
            <a:off x="5879433" y="4890168"/>
            <a:ext cx="2205788" cy="1069473"/>
          </a:xfrm>
          <a:prstGeom prst="wedgeRectCallout">
            <a:avLst>
              <a:gd name="adj1" fmla="val -79156"/>
              <a:gd name="adj2" fmla="val -29192"/>
            </a:avLst>
          </a:prstGeom>
          <a:gradFill flip="none" rotWithShape="1">
            <a:gsLst>
              <a:gs pos="0">
                <a:srgbClr val="D4E5FF"/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nodes + edges</a:t>
            </a:r>
          </a:p>
          <a:p>
            <a:r>
              <a:rPr lang="en-US" dirty="0" smtClean="0">
                <a:latin typeface="Arial" pitchFamily="-112" charset="0"/>
              </a:rPr>
              <a:t>in </a:t>
            </a:r>
            <a:r>
              <a:rPr lang="en-US" sz="2800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>
                <a:latin typeface="Arial" pitchFamily="-112" charset="0"/>
              </a:rPr>
              <a:t> </a:t>
            </a:r>
            <a:endParaRPr kumimoji="1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Ranking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IDEA</a:t>
            </a:r>
            <a:r>
              <a:rPr lang="en-US" dirty="0" smtClean="0"/>
              <a:t>: “Two graphs are similar if the rankings of their vertices are similar”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[Papadimitriou, </a:t>
            </a:r>
            <a:r>
              <a:rPr lang="en-US" dirty="0" err="1" smtClean="0"/>
              <a:t>Dasdan</a:t>
            </a:r>
            <a:r>
              <a:rPr lang="en-US" dirty="0" smtClean="0"/>
              <a:t>, Garcia-Molina ‘10]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898490" y="4581774"/>
            <a:ext cx="4467448" cy="954107"/>
            <a:chOff x="3457346" y="4581774"/>
            <a:chExt cx="4467448" cy="954107"/>
          </a:xfrm>
        </p:grpSpPr>
        <p:sp>
          <p:nvSpPr>
            <p:cNvPr id="18" name="Right Arrow 17"/>
            <p:cNvSpPr/>
            <p:nvPr/>
          </p:nvSpPr>
          <p:spPr bwMode="auto">
            <a:xfrm rot="10800000">
              <a:off x="6628058" y="4689644"/>
              <a:ext cx="1296736" cy="588211"/>
            </a:xfrm>
            <a:prstGeom prst="rightArrow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57346" y="4581774"/>
              <a:ext cx="31065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latin typeface="Trebuchet MS"/>
                </a:rPr>
                <a:t>Rank correlation </a:t>
              </a:r>
              <a:r>
                <a:rPr lang="en-US" sz="2800" dirty="0" smtClean="0">
                  <a:latin typeface="Trebuchet MS"/>
                </a:rPr>
                <a:t>with scores of </a:t>
              </a:r>
              <a:r>
                <a:rPr lang="en-US" sz="2800" b="1" dirty="0" smtClean="0">
                  <a:solidFill>
                    <a:srgbClr val="FF0000"/>
                  </a:solidFill>
                  <a:latin typeface="Arial Black"/>
                </a:rPr>
                <a:t>G</a:t>
              </a:r>
              <a:r>
                <a:rPr lang="en-US" sz="2800" b="1" baseline="-25000" dirty="0" smtClean="0">
                  <a:solidFill>
                    <a:srgbClr val="FF0000"/>
                  </a:solidFill>
                  <a:latin typeface="Arial Black"/>
                </a:rPr>
                <a:t>B</a:t>
              </a:r>
              <a:r>
                <a:rPr lang="en-US" sz="2800" dirty="0" smtClean="0">
                  <a:latin typeface="Trebuchet MS"/>
                </a:rPr>
                <a:t> 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0488" y="2233847"/>
            <a:ext cx="3478603" cy="2055966"/>
            <a:chOff x="690488" y="2233847"/>
            <a:chExt cx="3478603" cy="2055966"/>
          </a:xfrm>
        </p:grpSpPr>
        <p:sp>
          <p:nvSpPr>
            <p:cNvPr id="10" name="TextBox 9"/>
            <p:cNvSpPr txBox="1"/>
            <p:nvPr/>
          </p:nvSpPr>
          <p:spPr>
            <a:xfrm>
              <a:off x="894511" y="3705037"/>
              <a:ext cx="100481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8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endParaRPr lang="en-US" sz="3200" b="1" baseline="-25000" dirty="0">
                <a:solidFill>
                  <a:srgbClr val="008000"/>
                </a:solidFill>
                <a:latin typeface="Arial Black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2660310" y="2860842"/>
              <a:ext cx="1296736" cy="588211"/>
            </a:xfrm>
            <a:prstGeom prst="rightArrow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81422" y="2392023"/>
              <a:ext cx="17876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 smtClean="0">
                  <a:latin typeface="Trebuchet MS"/>
                </a:rPr>
                <a:t>PageRank</a:t>
              </a:r>
              <a:endParaRPr lang="en-US" b="1" dirty="0"/>
            </a:p>
          </p:txBody>
        </p:sp>
        <p:pic>
          <p:nvPicPr>
            <p:cNvPr id="20" name="Picture 19" descr="Screen shot 2014-03-07 at 9.27.31 AM.png"/>
            <p:cNvPicPr>
              <a:picLocks noChangeAspect="1"/>
            </p:cNvPicPr>
            <p:nvPr/>
          </p:nvPicPr>
          <p:blipFill>
            <a:blip r:embed="rId3"/>
            <a:srcRect l="51942"/>
            <a:stretch>
              <a:fillRect/>
            </a:stretch>
          </p:blipFill>
          <p:spPr>
            <a:xfrm>
              <a:off x="690488" y="2233847"/>
              <a:ext cx="1739281" cy="155448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77883" y="2477583"/>
            <a:ext cx="3507879" cy="2438358"/>
            <a:chOff x="4277883" y="2477583"/>
            <a:chExt cx="3507879" cy="2438358"/>
          </a:xfrm>
        </p:grpSpPr>
        <p:sp>
          <p:nvSpPr>
            <p:cNvPr id="13" name="TextBox 12"/>
            <p:cNvSpPr txBox="1"/>
            <p:nvPr/>
          </p:nvSpPr>
          <p:spPr>
            <a:xfrm>
              <a:off x="4277883" y="2499895"/>
              <a:ext cx="2098843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Node   Score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 0        .13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 1        .25 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 2        .24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 3        .25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 4        .13</a:t>
              </a:r>
            </a:p>
            <a:p>
              <a:pPr algn="l"/>
              <a:endParaRPr lang="en-US" dirty="0">
                <a:latin typeface="Trebuchet MS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6489026" y="2477583"/>
              <a:ext cx="1296736" cy="1057028"/>
              <a:chOff x="6489026" y="2477583"/>
              <a:chExt cx="1296736" cy="1057028"/>
            </a:xfrm>
          </p:grpSpPr>
          <p:sp>
            <p:nvSpPr>
              <p:cNvPr id="15" name="Right Arrow 14"/>
              <p:cNvSpPr/>
              <p:nvPr/>
            </p:nvSpPr>
            <p:spPr bwMode="auto">
              <a:xfrm>
                <a:off x="6489026" y="2946400"/>
                <a:ext cx="1296736" cy="588211"/>
              </a:xfrm>
              <a:prstGeom prst="rightArrow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03521" y="2477583"/>
                <a:ext cx="8672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latin typeface="Trebuchet MS"/>
                  </a:rPr>
                  <a:t>Sort 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7852599" y="2478506"/>
            <a:ext cx="1037401" cy="2347224"/>
            <a:chOff x="7852599" y="2478506"/>
            <a:chExt cx="1037401" cy="2347224"/>
          </a:xfrm>
        </p:grpSpPr>
        <p:sp>
          <p:nvSpPr>
            <p:cNvPr id="17" name="TextBox 16"/>
            <p:cNvSpPr txBox="1"/>
            <p:nvPr/>
          </p:nvSpPr>
          <p:spPr>
            <a:xfrm>
              <a:off x="7852599" y="2478506"/>
              <a:ext cx="1037401" cy="2347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Score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.25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.25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.24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.13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.13</a:t>
              </a:r>
            </a:p>
            <a:p>
              <a:pPr algn="l">
                <a:lnSpc>
                  <a:spcPts val="2500"/>
                </a:lnSpc>
              </a:pPr>
              <a:r>
                <a:rPr lang="en-US" sz="2500" dirty="0" smtClean="0">
                  <a:latin typeface="Trebuchet MS"/>
                </a:rPr>
                <a:t>  </a:t>
              </a:r>
              <a:endParaRPr lang="en-US" dirty="0">
                <a:latin typeface="Trebuchet MS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rot="5400000">
              <a:off x="8128000" y="3542631"/>
              <a:ext cx="122989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66FF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Similarity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43000"/>
            <a:ext cx="8017042" cy="5091254"/>
          </a:xfrm>
        </p:spPr>
        <p:txBody>
          <a:bodyPr/>
          <a:lstStyle/>
          <a:p>
            <a:r>
              <a:rPr lang="en-US" b="1" dirty="0" smtClean="0"/>
              <a:t>IDEA</a:t>
            </a:r>
            <a:r>
              <a:rPr lang="en-US" dirty="0" smtClean="0"/>
              <a:t>: “Two graphs are similar if their node/edge weight vectors are close”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sim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 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 = similarity between the    </a:t>
            </a:r>
          </a:p>
          <a:p>
            <a:pPr>
              <a:buNone/>
            </a:pPr>
            <a:r>
              <a:rPr lang="en-US" dirty="0" smtClean="0"/>
              <a:t>                          eigenvectors of the adjacency</a:t>
            </a:r>
          </a:p>
          <a:p>
            <a:pPr>
              <a:buNone/>
            </a:pPr>
            <a:r>
              <a:rPr lang="en-US" dirty="0" smtClean="0"/>
              <a:t>                          matrices 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B</a:t>
            </a:r>
            <a:endParaRPr lang="en-US" b="1" baseline="-25000" dirty="0" smtClean="0">
              <a:solidFill>
                <a:srgbClr val="FF0000"/>
              </a:solidFill>
              <a:latin typeface="Arial Black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[Papadimitriou, </a:t>
            </a:r>
            <a:r>
              <a:rPr lang="en-US" dirty="0" err="1" smtClean="0"/>
              <a:t>Dasdan</a:t>
            </a:r>
            <a:r>
              <a:rPr lang="en-US" dirty="0" smtClean="0"/>
              <a:t>, Garcia-Molina ‘10]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Edit Distance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 of operations to transform 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 </a:t>
            </a:r>
            <a:r>
              <a:rPr lang="en-US" dirty="0" smtClean="0"/>
              <a:t>to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endParaRPr lang="en-US" dirty="0" smtClean="0"/>
          </a:p>
          <a:p>
            <a:pPr lvl="1"/>
            <a:r>
              <a:rPr lang="en-US" dirty="0" smtClean="0"/>
              <a:t>Insertion of nodes/edges</a:t>
            </a:r>
          </a:p>
          <a:p>
            <a:pPr lvl="1"/>
            <a:r>
              <a:rPr lang="en-US" dirty="0" smtClean="0"/>
              <a:t>Deletion of nodes/edges</a:t>
            </a:r>
          </a:p>
          <a:p>
            <a:pPr lvl="1"/>
            <a:r>
              <a:rPr lang="en-US" dirty="0" smtClean="0"/>
              <a:t>Edge label substitution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49" y="5882098"/>
            <a:ext cx="846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Bunke</a:t>
            </a:r>
            <a:r>
              <a:rPr lang="en-US" dirty="0" smtClean="0"/>
              <a:t>+ ’98, ’06, </a:t>
            </a:r>
            <a:r>
              <a:rPr lang="en-US" dirty="0" err="1" smtClean="0"/>
              <a:t>Riesen</a:t>
            </a:r>
            <a:r>
              <a:rPr lang="en-US" dirty="0" smtClean="0"/>
              <a:t> ’09, </a:t>
            </a:r>
            <a:r>
              <a:rPr lang="en-US" dirty="0" err="1" smtClean="0"/>
              <a:t>Gao</a:t>
            </a:r>
            <a:r>
              <a:rPr lang="en-US" dirty="0" smtClean="0"/>
              <a:t> ’10, </a:t>
            </a:r>
            <a:r>
              <a:rPr lang="en-US" sz="2800" dirty="0" err="1" smtClean="0"/>
              <a:t>Fankhauser</a:t>
            </a:r>
            <a:r>
              <a:rPr lang="en-US" sz="2800" dirty="0" smtClean="0"/>
              <a:t> ’11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Line Callout 2 (Border and Accent Bar) 10"/>
          <p:cNvSpPr/>
          <p:nvPr/>
        </p:nvSpPr>
        <p:spPr bwMode="auto">
          <a:xfrm>
            <a:off x="6114724" y="1836822"/>
            <a:ext cx="2941052" cy="917091"/>
          </a:xfrm>
          <a:prstGeom prst="accentBorderCallout2">
            <a:avLst>
              <a:gd name="adj1" fmla="val 76326"/>
              <a:gd name="adj2" fmla="val -8788"/>
              <a:gd name="adj3" fmla="val 76326"/>
              <a:gd name="adj4" fmla="val -13485"/>
              <a:gd name="adj5" fmla="val 90278"/>
              <a:gd name="adj6" fmla="val -3712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-112" charset="0"/>
              </a:rPr>
              <a:t>NP-complete</a:t>
            </a:r>
          </a:p>
          <a:p>
            <a:r>
              <a:rPr kumimoji="1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BUT…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76944" y="1684420"/>
            <a:ext cx="7673477" cy="1323474"/>
            <a:chOff x="1376947" y="1697790"/>
            <a:chExt cx="7673477" cy="1323474"/>
          </a:xfrm>
        </p:grpSpPr>
        <p:sp>
          <p:nvSpPr>
            <p:cNvPr id="13" name="Line Callout 2 (Border and Accent Bar) 12"/>
            <p:cNvSpPr/>
            <p:nvPr/>
          </p:nvSpPr>
          <p:spPr bwMode="auto">
            <a:xfrm>
              <a:off x="6109372" y="1697790"/>
              <a:ext cx="2941052" cy="1323474"/>
            </a:xfrm>
            <a:prstGeom prst="accentBorderCallout2">
              <a:avLst>
                <a:gd name="adj1" fmla="val 76326"/>
                <a:gd name="adj2" fmla="val -8788"/>
                <a:gd name="adj3" fmla="val 76326"/>
                <a:gd name="adj4" fmla="val -13485"/>
                <a:gd name="adj5" fmla="val 90278"/>
                <a:gd name="adj6" fmla="val -37122"/>
              </a:avLst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✗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dirty="0" smtClean="0">
                  <a:latin typeface="Arial" pitchFamily="-112" charset="0"/>
                </a:rPr>
                <a:t>for communications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latin typeface="Arial" pitchFamily="-112" charset="0"/>
                </a:rPr>
                <a:t> performance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>
                  <a:latin typeface="Arial" pitchFamily="-112" charset="0"/>
                </a:rPr>
                <a:t>monitoring</a:t>
              </a:r>
              <a:endParaRPr kumimoji="1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1376947" y="2860842"/>
              <a:ext cx="3542632" cy="13369"/>
            </a:xfrm>
            <a:prstGeom prst="line">
              <a:avLst/>
            </a:prstGeom>
            <a:solidFill>
              <a:schemeClr val="accent1"/>
            </a:solidFill>
            <a:ln w="53975" cap="flat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Edit Distance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# of operations to transform 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 </a:t>
            </a:r>
            <a:r>
              <a:rPr lang="en-US" dirty="0" smtClean="0"/>
              <a:t>to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</a:p>
          <a:p>
            <a:pPr lvl="1"/>
            <a:r>
              <a:rPr lang="en-US" dirty="0" smtClean="0"/>
              <a:t>Insertion of nodes/edges</a:t>
            </a:r>
          </a:p>
          <a:p>
            <a:pPr lvl="1"/>
            <a:r>
              <a:rPr lang="en-US" dirty="0" smtClean="0"/>
              <a:t>Deletion of nodes/edges</a:t>
            </a:r>
          </a:p>
          <a:p>
            <a:r>
              <a:rPr lang="en-US" dirty="0" smtClean="0"/>
              <a:t>Cost per operation  -&gt; hard problem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0749" y="5882098"/>
            <a:ext cx="846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Bunke</a:t>
            </a:r>
            <a:r>
              <a:rPr lang="en-US" dirty="0" smtClean="0"/>
              <a:t>+ ’98, ’06, </a:t>
            </a:r>
            <a:r>
              <a:rPr lang="en-US" dirty="0" err="1" smtClean="0"/>
              <a:t>Riesen</a:t>
            </a:r>
            <a:r>
              <a:rPr lang="en-US" dirty="0" smtClean="0"/>
              <a:t> ’09, </a:t>
            </a:r>
            <a:r>
              <a:rPr lang="en-US" dirty="0" err="1" smtClean="0"/>
              <a:t>Gao</a:t>
            </a:r>
            <a:r>
              <a:rPr lang="en-US" dirty="0" smtClean="0"/>
              <a:t> ’10, </a:t>
            </a:r>
            <a:r>
              <a:rPr lang="en-US" sz="2800" dirty="0" err="1" smtClean="0"/>
              <a:t>Fankhauser</a:t>
            </a:r>
            <a:r>
              <a:rPr lang="en-US" sz="2800" dirty="0" smtClean="0"/>
              <a:t> ’11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Line Callout 2 (Border and Accent Bar) 9"/>
          <p:cNvSpPr/>
          <p:nvPr/>
        </p:nvSpPr>
        <p:spPr bwMode="auto">
          <a:xfrm>
            <a:off x="5588003" y="3462422"/>
            <a:ext cx="2941052" cy="641683"/>
          </a:xfrm>
          <a:prstGeom prst="accentBorderCallout2">
            <a:avLst>
              <a:gd name="adj1" fmla="val 51074"/>
              <a:gd name="adj2" fmla="val -6515"/>
              <a:gd name="adj3" fmla="val 47033"/>
              <a:gd name="adj4" fmla="val -27121"/>
              <a:gd name="adj5" fmla="val -9722"/>
              <a:gd name="adj6" fmla="val -45758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Arial" pitchFamily="-112" charset="0"/>
              </a:rPr>
              <a:t>How to assign?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3448"/>
            <a:ext cx="7772400" cy="685800"/>
          </a:xfrm>
        </p:spPr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8616"/>
            <a:ext cx="8268970" cy="5132810"/>
          </a:xfrm>
        </p:spPr>
        <p:txBody>
          <a:bodyPr/>
          <a:lstStyle/>
          <a:p>
            <a:r>
              <a:rPr lang="en-US" sz="2800" dirty="0" smtClean="0"/>
              <a:t>Danai Koutra, CMU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Node and graph similarity,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/>
              <a:t>   summarization, pattern mining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 </a:t>
            </a:r>
            <a:r>
              <a:rPr lang="en-US" sz="2200" dirty="0" smtClean="0">
                <a:hlinkClick r:id="rId2"/>
              </a:rPr>
              <a:t>http://www.cs.cmu.edu/~dkoutra/</a:t>
            </a: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7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Tina </a:t>
            </a:r>
            <a:r>
              <a:rPr lang="en-US" sz="2800" dirty="0" err="1" smtClean="0"/>
              <a:t>Eliassi-Rad</a:t>
            </a:r>
            <a:r>
              <a:rPr lang="en-US" sz="2800" dirty="0" smtClean="0"/>
              <a:t>, Rutgers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/>
              <a:t>Data mining, machine learning,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smtClean="0"/>
              <a:t>   big complex networks analysis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hlinkClick r:id="rId3"/>
              </a:rPr>
              <a:t>http://eliassi.org/</a:t>
            </a: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500" dirty="0" smtClean="0"/>
          </a:p>
          <a:p>
            <a:r>
              <a:rPr lang="en-US" sz="2800" dirty="0" smtClean="0"/>
              <a:t>Christos Faloutsos, CMU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/>
              <a:t>Graph and stream mining, …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hlinkClick r:id="rId4"/>
              </a:rPr>
              <a:t>http://www.cs.cmu.edu/~christos</a:t>
            </a: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7192F-BC13-4247-B5B9-A1909753358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65" y="2812354"/>
            <a:ext cx="1340911" cy="165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483" y="4639756"/>
            <a:ext cx="1344168" cy="1553170"/>
          </a:xfrm>
          <a:prstGeom prst="rect">
            <a:avLst/>
          </a:prstGeom>
        </p:spPr>
      </p:pic>
      <p:pic>
        <p:nvPicPr>
          <p:cNvPr id="8" name="Picture 7" descr="me_webpag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976" y="920395"/>
            <a:ext cx="1346572" cy="16194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61474" y="2727156"/>
            <a:ext cx="8101263" cy="3569368"/>
          </a:xfrm>
          <a:prstGeom prst="rect">
            <a:avLst/>
          </a:prstGeom>
          <a:solidFill>
            <a:schemeClr val="bg1">
              <a:alpha val="53000"/>
            </a:schemeClr>
          </a:solidFill>
          <a:ln w="28575" cap="flat" cmpd="sng" algn="ctr">
            <a:solidFill>
              <a:schemeClr val="bg1">
                <a:alpha val="39000"/>
              </a:schemeClr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Edit Distance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for </a:t>
            </a:r>
            <a:endParaRPr lang="en-US" b="1" baseline="-25000" dirty="0" smtClean="0">
              <a:solidFill>
                <a:srgbClr val="FF0000"/>
              </a:solidFill>
              <a:latin typeface="Arial Black"/>
            </a:endParaRPr>
          </a:p>
          <a:p>
            <a:pPr lvl="1"/>
            <a:r>
              <a:rPr lang="en-US" dirty="0" smtClean="0"/>
              <a:t>Insertion of nodes/edges: cost = 1</a:t>
            </a:r>
          </a:p>
          <a:p>
            <a:pPr lvl="1"/>
            <a:r>
              <a:rPr lang="en-US" dirty="0" smtClean="0"/>
              <a:t>Deletion of nodes/edges: cost = 1</a:t>
            </a:r>
          </a:p>
          <a:p>
            <a:pPr lvl="1"/>
            <a:r>
              <a:rPr lang="en-US" dirty="0" smtClean="0"/>
              <a:t>Change in weights: not considered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GED(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 = |V</a:t>
            </a:r>
            <a:r>
              <a:rPr lang="en-US" b="1" baseline="-25000" dirty="0" smtClean="0">
                <a:solidFill>
                  <a:srgbClr val="008000"/>
                </a:solidFill>
              </a:rPr>
              <a:t>A</a:t>
            </a:r>
            <a:r>
              <a:rPr lang="en-US" dirty="0" smtClean="0"/>
              <a:t>|+|V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|- 2|V</a:t>
            </a:r>
            <a:r>
              <a:rPr lang="en-US" b="1" baseline="-25000" dirty="0" smtClean="0">
                <a:solidFill>
                  <a:srgbClr val="008000"/>
                </a:solidFill>
              </a:rPr>
              <a:t>A   </a:t>
            </a:r>
            <a:r>
              <a:rPr lang="en-US" dirty="0" smtClean="0"/>
              <a:t> V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 </a:t>
            </a:r>
          </a:p>
          <a:p>
            <a:pPr>
              <a:buNone/>
            </a:pPr>
            <a:r>
              <a:rPr lang="en-US" dirty="0" smtClean="0"/>
              <a:t>                     + |E</a:t>
            </a:r>
            <a:r>
              <a:rPr lang="en-US" b="1" baseline="-25000" dirty="0" smtClean="0">
                <a:solidFill>
                  <a:srgbClr val="008000"/>
                </a:solidFill>
              </a:rPr>
              <a:t>A</a:t>
            </a:r>
            <a:r>
              <a:rPr lang="en-US" dirty="0" smtClean="0"/>
              <a:t>| + |E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 - 2|E</a:t>
            </a:r>
            <a:r>
              <a:rPr lang="en-US" b="1" baseline="-25000" dirty="0" smtClean="0">
                <a:solidFill>
                  <a:srgbClr val="008000"/>
                </a:solidFill>
              </a:rPr>
              <a:t>A   </a:t>
            </a:r>
            <a:r>
              <a:rPr lang="en-US" dirty="0" smtClean="0"/>
              <a:t> E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0749" y="5882098"/>
            <a:ext cx="846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Bunke</a:t>
            </a:r>
            <a:r>
              <a:rPr lang="en-US" dirty="0" smtClean="0"/>
              <a:t>+ ’98, ’06, </a:t>
            </a:r>
            <a:r>
              <a:rPr lang="en-US" dirty="0" err="1" smtClean="0"/>
              <a:t>Riesen</a:t>
            </a:r>
            <a:r>
              <a:rPr lang="en-US" dirty="0" smtClean="0"/>
              <a:t> ’09, </a:t>
            </a:r>
            <a:r>
              <a:rPr lang="en-US" dirty="0" err="1" smtClean="0"/>
              <a:t>Gao</a:t>
            </a:r>
            <a:r>
              <a:rPr lang="en-US" dirty="0" smtClean="0"/>
              <a:t> ’10, </a:t>
            </a:r>
            <a:r>
              <a:rPr lang="en-US" sz="2800" dirty="0" err="1" smtClean="0"/>
              <a:t>Fankhauser</a:t>
            </a:r>
            <a:r>
              <a:rPr lang="en-US" sz="2800" dirty="0" smtClean="0"/>
              <a:t> ’11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376947" y="1804740"/>
            <a:ext cx="7673476" cy="1109580"/>
            <a:chOff x="1376947" y="1804740"/>
            <a:chExt cx="7673476" cy="1109580"/>
          </a:xfrm>
        </p:grpSpPr>
        <p:sp>
          <p:nvSpPr>
            <p:cNvPr id="8" name="Line Callout 2 (Border and Accent Bar) 7"/>
            <p:cNvSpPr/>
            <p:nvPr/>
          </p:nvSpPr>
          <p:spPr bwMode="auto">
            <a:xfrm>
              <a:off x="7232316" y="1804740"/>
              <a:ext cx="1818107" cy="1109580"/>
            </a:xfrm>
            <a:prstGeom prst="accentBorderCallout2">
              <a:avLst>
                <a:gd name="adj1" fmla="val 76326"/>
                <a:gd name="adj2" fmla="val -8788"/>
                <a:gd name="adj3" fmla="val 75316"/>
                <a:gd name="adj4" fmla="val -20103"/>
                <a:gd name="adj5" fmla="val 44823"/>
                <a:gd name="adj6" fmla="val -34181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400" dirty="0" smtClean="0">
                  <a:latin typeface="Arial" pitchFamily="-112" charset="0"/>
                </a:rPr>
                <a:t>topological </a:t>
              </a:r>
            </a:p>
            <a:p>
              <a:r>
                <a:rPr lang="en-US" sz="2400" dirty="0" smtClean="0">
                  <a:latin typeface="Arial" pitchFamily="-112" charset="0"/>
                </a:rPr>
                <a:t>changes only</a:t>
              </a:r>
              <a:endParaRPr kumimoji="1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376947" y="2860842"/>
              <a:ext cx="5347369" cy="20180"/>
            </a:xfrm>
            <a:prstGeom prst="line">
              <a:avLst/>
            </a:prstGeom>
            <a:solidFill>
              <a:schemeClr val="accent1"/>
            </a:solidFill>
            <a:ln w="53975" cap="flat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833991" y="3614832"/>
            <a:ext cx="721878" cy="992411"/>
            <a:chOff x="5833991" y="3614832"/>
            <a:chExt cx="721878" cy="992411"/>
          </a:xfrm>
        </p:grpSpPr>
        <p:sp>
          <p:nvSpPr>
            <p:cNvPr id="11" name="TextBox 10"/>
            <p:cNvSpPr txBox="1"/>
            <p:nvPr/>
          </p:nvSpPr>
          <p:spPr>
            <a:xfrm rot="10800000">
              <a:off x="5833991" y="3614832"/>
              <a:ext cx="4224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133439" y="4114800"/>
              <a:ext cx="4224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</a:t>
              </a:r>
              <a:endParaRPr lang="en-US" dirty="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Edit Distance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43000"/>
            <a:ext cx="8458200" cy="5091254"/>
          </a:xfrm>
        </p:spPr>
        <p:txBody>
          <a:bodyPr/>
          <a:lstStyle/>
          <a:p>
            <a:r>
              <a:rPr lang="en-US" dirty="0" smtClean="0"/>
              <a:t>But for </a:t>
            </a:r>
            <a:endParaRPr lang="en-US" b="1" baseline="-25000" dirty="0" smtClean="0">
              <a:solidFill>
                <a:srgbClr val="FF0000"/>
              </a:solidFill>
              <a:latin typeface="Arial Black"/>
            </a:endParaRPr>
          </a:p>
          <a:p>
            <a:pPr lvl="1"/>
            <a:r>
              <a:rPr lang="en-US" dirty="0" smtClean="0"/>
              <a:t>Insertion of nodes/edges: cost = 1</a:t>
            </a:r>
          </a:p>
          <a:p>
            <a:pPr lvl="1"/>
            <a:r>
              <a:rPr lang="en-US" dirty="0" smtClean="0"/>
              <a:t>Deletion of nodes/edges: cost = 1</a:t>
            </a:r>
          </a:p>
          <a:p>
            <a:pPr lvl="1"/>
            <a:r>
              <a:rPr lang="en-US" dirty="0" smtClean="0"/>
              <a:t>Change in weights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GED</a:t>
            </a:r>
            <a:r>
              <a:rPr lang="en-US" baseline="-25000" dirty="0" err="1" smtClean="0"/>
              <a:t>w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 = c[|V</a:t>
            </a:r>
            <a:r>
              <a:rPr lang="en-US" b="1" baseline="-25000" dirty="0" smtClean="0">
                <a:solidFill>
                  <a:srgbClr val="008000"/>
                </a:solidFill>
              </a:rPr>
              <a:t>A</a:t>
            </a:r>
            <a:r>
              <a:rPr lang="en-US" dirty="0" smtClean="0"/>
              <a:t>|+|V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|- 2|V</a:t>
            </a:r>
            <a:r>
              <a:rPr lang="en-US" b="1" baseline="-25000" dirty="0" smtClean="0">
                <a:solidFill>
                  <a:srgbClr val="008000"/>
                </a:solidFill>
              </a:rPr>
              <a:t>A   </a:t>
            </a:r>
            <a:r>
              <a:rPr lang="en-US" dirty="0" smtClean="0"/>
              <a:t> V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|]</a:t>
            </a:r>
          </a:p>
          <a:p>
            <a:pPr>
              <a:buNone/>
            </a:pPr>
            <a:r>
              <a:rPr lang="en-US" dirty="0" smtClean="0"/>
              <a:t>                     + |E</a:t>
            </a:r>
            <a:r>
              <a:rPr lang="en-US" b="1" baseline="-25000" dirty="0" smtClean="0">
                <a:solidFill>
                  <a:srgbClr val="008000"/>
                </a:solidFill>
              </a:rPr>
              <a:t>A</a:t>
            </a:r>
            <a:r>
              <a:rPr lang="en-US" dirty="0" smtClean="0"/>
              <a:t>| + |E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 - 2|E</a:t>
            </a:r>
            <a:r>
              <a:rPr lang="en-US" b="1" baseline="-25000" dirty="0" smtClean="0">
                <a:solidFill>
                  <a:srgbClr val="008000"/>
                </a:solidFill>
              </a:rPr>
              <a:t>A   </a:t>
            </a:r>
            <a:r>
              <a:rPr lang="en-US" dirty="0" smtClean="0"/>
              <a:t> E</a:t>
            </a:r>
            <a:r>
              <a:rPr lang="en-US" b="1" baseline="-25000" dirty="0" smtClean="0">
                <a:solidFill>
                  <a:schemeClr val="accent6"/>
                </a:solidFill>
              </a:rPr>
              <a:t>B</a:t>
            </a:r>
            <a:r>
              <a:rPr lang="en-US" dirty="0" smtClean="0"/>
              <a:t>|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+ </a:t>
            </a:r>
            <a:r>
              <a:rPr lang="el-GR" dirty="0" smtClean="0"/>
              <a:t>Σ </a:t>
            </a:r>
            <a:r>
              <a:rPr lang="en-US" dirty="0" err="1" smtClean="0"/>
              <a:t>w</a:t>
            </a:r>
            <a:r>
              <a:rPr lang="en-US" b="1" baseline="-25000" dirty="0" err="1">
                <a:solidFill>
                  <a:srgbClr val="008000"/>
                </a:solidFill>
              </a:rPr>
              <a:t>A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/>
              <a:t>(e) + </a:t>
            </a:r>
            <a:r>
              <a:rPr lang="el-GR" dirty="0"/>
              <a:t>Σ </a:t>
            </a:r>
            <a:r>
              <a:rPr lang="en-US" dirty="0" err="1" smtClean="0"/>
              <a:t>w</a:t>
            </a:r>
            <a:r>
              <a:rPr lang="en-US" b="1" baseline="-25000" dirty="0" err="1">
                <a:solidFill>
                  <a:schemeClr val="accent6"/>
                </a:solidFill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dirty="0"/>
              <a:t>(e</a:t>
            </a:r>
            <a:r>
              <a:rPr lang="en-US" dirty="0" smtClean="0"/>
              <a:t>) + </a:t>
            </a:r>
            <a:r>
              <a:rPr lang="el-GR" dirty="0"/>
              <a:t>Σ </a:t>
            </a:r>
            <a:r>
              <a:rPr lang="en-US" dirty="0" smtClean="0"/>
              <a:t>|</a:t>
            </a:r>
            <a:r>
              <a:rPr lang="en-US" dirty="0" err="1" smtClean="0"/>
              <a:t>w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A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dirty="0"/>
              <a:t>(e</a:t>
            </a:r>
            <a:r>
              <a:rPr lang="en-US" dirty="0" smtClean="0"/>
              <a:t>)-</a:t>
            </a:r>
            <a:r>
              <a:rPr lang="en-US" dirty="0" err="1" smtClean="0"/>
              <a:t>w</a:t>
            </a:r>
            <a:r>
              <a:rPr lang="en-US" b="1" baseline="-25000" dirty="0" err="1" smtClean="0">
                <a:solidFill>
                  <a:schemeClr val="accent6"/>
                </a:solidFill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dirty="0"/>
              <a:t>(e</a:t>
            </a:r>
            <a:r>
              <a:rPr lang="en-US" dirty="0" smtClean="0"/>
              <a:t>)|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49" y="5882098"/>
            <a:ext cx="846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[</a:t>
            </a:r>
            <a:r>
              <a:rPr lang="en-US" dirty="0" err="1" smtClean="0"/>
              <a:t>Kapsabelis</a:t>
            </a:r>
            <a:r>
              <a:rPr lang="en-US" dirty="0" smtClean="0"/>
              <a:t>+ </a:t>
            </a:r>
            <a:r>
              <a:rPr lang="en-US" sz="2800" dirty="0" smtClean="0"/>
              <a:t>’07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0800000">
            <a:off x="6328607" y="3588096"/>
            <a:ext cx="422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0800000">
            <a:off x="6160175" y="4101432"/>
            <a:ext cx="422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443789" y="2633579"/>
            <a:ext cx="2780632" cy="427789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994517" y="4344753"/>
            <a:ext cx="4144225" cy="15639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accent6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2508117" y="5041006"/>
            <a:ext cx="7321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aseline="30000" dirty="0"/>
              <a:t>e only </a:t>
            </a:r>
            <a:endParaRPr lang="en-US" sz="2300" baseline="30000" dirty="0" smtClean="0"/>
          </a:p>
          <a:p>
            <a:r>
              <a:rPr lang="en-US" sz="2300" baseline="30000" dirty="0" smtClean="0"/>
              <a:t>in </a:t>
            </a:r>
            <a:r>
              <a:rPr lang="en-US" sz="2300" b="1" baseline="30000" dirty="0">
                <a:solidFill>
                  <a:srgbClr val="008000"/>
                </a:solidFill>
                <a:latin typeface="Arial Black"/>
              </a:rPr>
              <a:t>GA</a:t>
            </a:r>
            <a:endParaRPr lang="en-US" sz="2300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4243510" y="5041004"/>
            <a:ext cx="710451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aseline="30000" dirty="0"/>
              <a:t>e only </a:t>
            </a:r>
            <a:endParaRPr lang="en-US" sz="2300" baseline="30000" dirty="0" smtClean="0"/>
          </a:p>
          <a:p>
            <a:r>
              <a:rPr lang="en-US" sz="2300" baseline="30000" dirty="0" smtClean="0"/>
              <a:t>in </a:t>
            </a:r>
            <a:r>
              <a:rPr lang="en-US" sz="2300" b="1" baseline="30000" dirty="0">
                <a:solidFill>
                  <a:srgbClr val="FF0000"/>
                </a:solidFill>
                <a:latin typeface="Arial Black"/>
              </a:rPr>
              <a:t>GB</a:t>
            </a:r>
            <a:endParaRPr lang="en-US" sz="2300" baseline="30000" dirty="0"/>
          </a:p>
        </p:txBody>
      </p:sp>
      <p:sp>
        <p:nvSpPr>
          <p:cNvPr id="18" name="Rectangle 17"/>
          <p:cNvSpPr/>
          <p:nvPr/>
        </p:nvSpPr>
        <p:spPr>
          <a:xfrm>
            <a:off x="5534529" y="5032988"/>
            <a:ext cx="1256632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aseline="30000" dirty="0"/>
              <a:t>e</a:t>
            </a:r>
            <a:r>
              <a:rPr lang="en-US" sz="2300" baseline="30000" dirty="0" smtClean="0"/>
              <a:t> in </a:t>
            </a:r>
          </a:p>
          <a:p>
            <a:r>
              <a:rPr lang="en-US" sz="2300" b="1" baseline="30000" dirty="0" smtClean="0">
                <a:solidFill>
                  <a:srgbClr val="008000"/>
                </a:solidFill>
                <a:latin typeface="Arial Black"/>
              </a:rPr>
              <a:t>GA</a:t>
            </a:r>
            <a:r>
              <a:rPr lang="en-US" sz="2300" baseline="30000" dirty="0" smtClean="0"/>
              <a:t> &amp; </a:t>
            </a:r>
            <a:r>
              <a:rPr lang="en-US" sz="2300" b="1" baseline="30000" dirty="0" smtClean="0">
                <a:solidFill>
                  <a:srgbClr val="FF0000"/>
                </a:solidFill>
                <a:latin typeface="Arial Black"/>
              </a:rPr>
              <a:t>GB</a:t>
            </a:r>
            <a:endParaRPr lang="en-US" sz="2300" baseline="300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2967790" y="4064016"/>
            <a:ext cx="4104106" cy="574843"/>
          </a:xfrm>
          <a:prstGeom prst="rect">
            <a:avLst/>
          </a:prstGeom>
          <a:solidFill>
            <a:schemeClr val="lt1">
              <a:alpha val="45000"/>
            </a:schemeClr>
          </a:solidFill>
          <a:ln>
            <a:headEnd type="none" w="sm" len="sm"/>
            <a:tailEnd type="triangl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65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160424"/>
            <a:ext cx="7772400" cy="685800"/>
          </a:xfrm>
        </p:spPr>
        <p:txBody>
          <a:bodyPr/>
          <a:lstStyle/>
          <a:p>
            <a:r>
              <a:rPr lang="en-US" dirty="0" smtClean="0"/>
              <a:t>Weight Distance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749" y="5935570"/>
            <a:ext cx="5387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</a:rPr>
              <a:t>[</a:t>
            </a:r>
            <a:r>
              <a:rPr lang="en-US" dirty="0" err="1" smtClean="0">
                <a:latin typeface="Trebuchet MS"/>
              </a:rPr>
              <a:t>Shoubridge</a:t>
            </a:r>
            <a:r>
              <a:rPr lang="en-US" dirty="0" smtClean="0">
                <a:latin typeface="Trebuchet MS"/>
              </a:rPr>
              <a:t>+ ’02, Dickinson+ ‘04]</a:t>
            </a:r>
            <a:endParaRPr lang="en-US" dirty="0">
              <a:latin typeface="Trebuchet M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5800" y="1036056"/>
            <a:ext cx="7883358" cy="5091254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                          1            |</a:t>
            </a:r>
            <a:r>
              <a:rPr lang="en-US" dirty="0" err="1" smtClean="0"/>
              <a:t>w</a:t>
            </a:r>
            <a:r>
              <a:rPr lang="en-US" b="1" baseline="-25000" dirty="0" err="1" smtClean="0">
                <a:solidFill>
                  <a:srgbClr val="008000"/>
                </a:solidFill>
                <a:latin typeface="Arial Black"/>
              </a:rPr>
              <a:t>GA</a:t>
            </a:r>
            <a:r>
              <a:rPr lang="en-US" dirty="0" smtClean="0"/>
              <a:t>(e) – </a:t>
            </a:r>
            <a:r>
              <a:rPr lang="en-US" dirty="0" err="1" smtClean="0"/>
              <a:t>w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Black"/>
              </a:rPr>
              <a:t>GB</a:t>
            </a:r>
            <a:r>
              <a:rPr lang="en-US" dirty="0" smtClean="0"/>
              <a:t>(e)|d(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)= </a:t>
            </a:r>
            <a:r>
              <a:rPr lang="en-US" dirty="0"/>
              <a:t>-----</a:t>
            </a:r>
            <a:r>
              <a:rPr lang="en-US" dirty="0" smtClean="0"/>
              <a:t>----- . </a:t>
            </a:r>
            <a:r>
              <a:rPr lang="el-GR" dirty="0" smtClean="0"/>
              <a:t>Σ</a:t>
            </a:r>
            <a:r>
              <a:rPr lang="en-US" dirty="0" smtClean="0"/>
              <a:t>---------------------------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       </a:t>
            </a:r>
            <a:r>
              <a:rPr lang="en-US" dirty="0"/>
              <a:t> </a:t>
            </a:r>
            <a:r>
              <a:rPr lang="en-US" dirty="0" smtClean="0"/>
              <a:t>      |</a:t>
            </a:r>
            <a:r>
              <a:rPr lang="en-US" sz="2600" b="1" dirty="0" smtClean="0">
                <a:solidFill>
                  <a:srgbClr val="008000"/>
                </a:solidFill>
                <a:latin typeface="Arial Black"/>
              </a:rPr>
              <a:t>E</a:t>
            </a:r>
            <a:r>
              <a:rPr lang="en-US" sz="2600" b="1" baseline="-25000" dirty="0" smtClean="0">
                <a:solidFill>
                  <a:srgbClr val="008000"/>
                </a:solidFill>
                <a:latin typeface="Arial Black"/>
              </a:rPr>
              <a:t>A </a:t>
            </a:r>
            <a:r>
              <a:rPr lang="en-US" sz="2600" dirty="0" smtClean="0"/>
              <a:t>  </a:t>
            </a:r>
            <a:r>
              <a:rPr lang="en-US" sz="2600" b="1" dirty="0" smtClean="0">
                <a:solidFill>
                  <a:srgbClr val="FF0000"/>
                </a:solidFill>
                <a:latin typeface="Arial Black"/>
              </a:rPr>
              <a:t>E</a:t>
            </a:r>
            <a:r>
              <a:rPr lang="en-US" sz="2600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| 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baseline="30000" dirty="0">
                <a:solidFill>
                  <a:srgbClr val="000090"/>
                </a:solidFill>
              </a:rPr>
              <a:t>e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r>
              <a:rPr lang="en-US" dirty="0" smtClean="0">
                <a:solidFill>
                  <a:srgbClr val="000090"/>
                </a:solidFill>
              </a:rPr>
              <a:t>max{</a:t>
            </a:r>
            <a:r>
              <a:rPr lang="en-US" dirty="0" err="1" smtClean="0"/>
              <a:t>w</a:t>
            </a:r>
            <a:r>
              <a:rPr lang="en-US" b="1" baseline="-25000" dirty="0" err="1" smtClean="0">
                <a:solidFill>
                  <a:srgbClr val="008000"/>
                </a:solidFill>
                <a:latin typeface="Arial Black"/>
              </a:rPr>
              <a:t>GA</a:t>
            </a:r>
            <a:r>
              <a:rPr lang="en-US" dirty="0"/>
              <a:t>(e)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b="1" baseline="-25000" dirty="0" err="1">
                <a:solidFill>
                  <a:srgbClr val="FF0000"/>
                </a:solidFill>
                <a:latin typeface="Arial Black"/>
              </a:rPr>
              <a:t>GB</a:t>
            </a:r>
            <a:r>
              <a:rPr lang="en-US" dirty="0"/>
              <a:t>(e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000090"/>
                </a:solidFill>
              </a:rPr>
              <a:t>}</a:t>
            </a:r>
          </a:p>
          <a:p>
            <a:endParaRPr lang="en-US" dirty="0" smtClean="0"/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63" b="84694" l="26020" r="71939"/>
                    </a14:imgEffect>
                  </a14:imgLayer>
                </a14:imgProps>
              </a:ext>
            </a:extLst>
          </a:blip>
          <a:srcRect l="27444" t="33083" r="27981" b="14286"/>
          <a:stretch/>
        </p:blipFill>
        <p:spPr>
          <a:xfrm>
            <a:off x="3622841" y="2954390"/>
            <a:ext cx="253999" cy="299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457157" y="4264526"/>
            <a:ext cx="6577263" cy="10293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Arial" pitchFamily="-112" charset="0"/>
              </a:rPr>
              <a:t>Takes into account relative differences </a:t>
            </a:r>
            <a:endParaRPr lang="en-US" sz="2800" dirty="0" smtClean="0">
              <a:latin typeface="Arial" pitchFamily="-112" charset="0"/>
            </a:endParaRPr>
          </a:p>
          <a:p>
            <a:r>
              <a:rPr lang="en-US" sz="2800" dirty="0" smtClean="0">
                <a:latin typeface="Arial" pitchFamily="-112" charset="0"/>
              </a:rPr>
              <a:t>in </a:t>
            </a:r>
            <a:r>
              <a:rPr lang="en-US" sz="2800" dirty="0">
                <a:latin typeface="Arial" pitchFamily="-112" charset="0"/>
              </a:rPr>
              <a:t>the </a:t>
            </a:r>
            <a:r>
              <a:rPr lang="en-US" sz="2800" dirty="0" smtClean="0">
                <a:latin typeface="Arial" pitchFamily="-112" charset="0"/>
              </a:rPr>
              <a:t>edge weights.</a:t>
            </a:r>
            <a:endParaRPr lang="en-US" sz="2800" dirty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85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160424"/>
            <a:ext cx="7772400" cy="685800"/>
          </a:xfrm>
        </p:spPr>
        <p:txBody>
          <a:bodyPr/>
          <a:lstStyle/>
          <a:p>
            <a:r>
              <a:rPr lang="en-US" dirty="0" smtClean="0"/>
              <a:t>Maximum Common </a:t>
            </a:r>
            <a:r>
              <a:rPr lang="en-US" dirty="0" err="1" smtClean="0"/>
              <a:t>Subgraph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750" y="5935570"/>
            <a:ext cx="259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</a:rPr>
              <a:t>[</a:t>
            </a:r>
            <a:r>
              <a:rPr lang="en-US" dirty="0" err="1" smtClean="0">
                <a:latin typeface="Trebuchet MS"/>
              </a:rPr>
              <a:t>Bunke</a:t>
            </a:r>
            <a:r>
              <a:rPr lang="en-US" dirty="0" smtClean="0">
                <a:latin typeface="Trebuchet MS"/>
              </a:rPr>
              <a:t>+ ’06]</a:t>
            </a:r>
            <a:endParaRPr lang="en-US" dirty="0">
              <a:latin typeface="Trebuchet M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5800" y="1036056"/>
            <a:ext cx="7772400" cy="509125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                  |</a:t>
            </a:r>
            <a:r>
              <a:rPr lang="en-US" dirty="0" err="1" smtClean="0"/>
              <a:t>mcs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)|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d(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)= 1- -----------------------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                   </a:t>
            </a:r>
            <a:r>
              <a:rPr lang="en-US" dirty="0" smtClean="0">
                <a:solidFill>
                  <a:srgbClr val="008000"/>
                </a:solidFill>
              </a:rPr>
              <a:t>   </a:t>
            </a:r>
            <a:r>
              <a:rPr lang="en-US" dirty="0" smtClean="0">
                <a:solidFill>
                  <a:srgbClr val="000090"/>
                </a:solidFill>
              </a:rPr>
              <a:t>max{|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|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90"/>
                </a:solidFill>
              </a:rPr>
              <a:t> |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>
                <a:solidFill>
                  <a:srgbClr val="000090"/>
                </a:solidFill>
              </a:rPr>
              <a:t>|}</a:t>
            </a:r>
          </a:p>
          <a:p>
            <a:endParaRPr lang="en-US" dirty="0" smtClean="0"/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5" name="Line Callout 2 (Border and Accent Bar) 14"/>
          <p:cNvSpPr/>
          <p:nvPr/>
        </p:nvSpPr>
        <p:spPr bwMode="auto">
          <a:xfrm>
            <a:off x="7138740" y="1016003"/>
            <a:ext cx="1911684" cy="641681"/>
          </a:xfrm>
          <a:prstGeom prst="accentBorderCallout2">
            <a:avLst>
              <a:gd name="adj1" fmla="val 45681"/>
              <a:gd name="adj2" fmla="val -3893"/>
              <a:gd name="adj3" fmla="val 33380"/>
              <a:gd name="adj4" fmla="val -21502"/>
              <a:gd name="adj5" fmla="val -14855"/>
              <a:gd name="adj6" fmla="val -2928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Arial" pitchFamily="-112" charset="0"/>
              </a:rPr>
              <a:t>NP-complete!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itchFamily="-11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0423" y="2459786"/>
            <a:ext cx="9117257" cy="3052317"/>
            <a:chOff x="200527" y="2352842"/>
            <a:chExt cx="9117257" cy="3052317"/>
          </a:xfrm>
        </p:grpSpPr>
        <p:grpSp>
          <p:nvGrpSpPr>
            <p:cNvPr id="6" name="Group 5"/>
            <p:cNvGrpSpPr/>
            <p:nvPr/>
          </p:nvGrpSpPr>
          <p:grpSpPr>
            <a:xfrm>
              <a:off x="200527" y="2352842"/>
              <a:ext cx="9117257" cy="3052317"/>
              <a:chOff x="200527" y="2352842"/>
              <a:chExt cx="9117257" cy="305231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00527" y="3353315"/>
                <a:ext cx="4572000" cy="20518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None/>
                </a:pPr>
                <a:r>
                  <a:rPr lang="en-US" sz="2200" b="1" dirty="0" smtClean="0"/>
                  <a:t>MCS Edge Distance</a:t>
                </a:r>
              </a:p>
              <a:p>
                <a:pPr algn="l">
                  <a:buNone/>
                </a:pPr>
                <a:endParaRPr lang="en-US" sz="2200" dirty="0" smtClean="0"/>
              </a:p>
              <a:p>
                <a:pPr algn="l">
                  <a:buNone/>
                </a:pPr>
                <a:r>
                  <a:rPr lang="en-US" sz="2200" dirty="0" smtClean="0"/>
                  <a:t>                             |</a:t>
                </a:r>
                <a:r>
                  <a:rPr lang="en-US" sz="2200" dirty="0" err="1"/>
                  <a:t>mcs</a:t>
                </a:r>
                <a:r>
                  <a:rPr lang="en-US" sz="2200" dirty="0" smtClean="0"/>
                  <a:t>(</a:t>
                </a:r>
                <a:r>
                  <a:rPr lang="en-US" sz="2200" b="1" dirty="0" smtClean="0">
                    <a:solidFill>
                      <a:srgbClr val="008000"/>
                    </a:solidFill>
                    <a:latin typeface="Arial Black"/>
                  </a:rPr>
                  <a:t>E</a:t>
                </a:r>
                <a:r>
                  <a:rPr lang="en-US" sz="2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r>
                  <a:rPr lang="en-US" sz="2200" dirty="0"/>
                  <a:t>,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Arial Black"/>
                  </a:rPr>
                  <a:t>E</a:t>
                </a:r>
                <a:r>
                  <a:rPr lang="en-US" sz="2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r>
                  <a:rPr lang="en-US" sz="2200" dirty="0"/>
                  <a:t>)|</a:t>
                </a:r>
              </a:p>
              <a:p>
                <a:pPr algn="l">
                  <a:lnSpc>
                    <a:spcPts val="236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dirty="0"/>
                  <a:t> </a:t>
                </a:r>
                <a:r>
                  <a:rPr lang="en-US" sz="2200" dirty="0" smtClean="0"/>
                  <a:t>  </a:t>
                </a:r>
                <a:r>
                  <a:rPr lang="en-US" sz="2200" dirty="0"/>
                  <a:t>d(</a:t>
                </a:r>
                <a:r>
                  <a:rPr lang="en-US" sz="2200" b="1" dirty="0">
                    <a:solidFill>
                      <a:srgbClr val="008000"/>
                    </a:solidFill>
                    <a:latin typeface="Arial Black"/>
                  </a:rPr>
                  <a:t>G</a:t>
                </a:r>
                <a:r>
                  <a:rPr lang="en-US" sz="2200" b="1" baseline="-25000" dirty="0">
                    <a:solidFill>
                      <a:srgbClr val="008000"/>
                    </a:solidFill>
                    <a:latin typeface="Arial Black"/>
                  </a:rPr>
                  <a:t>A</a:t>
                </a:r>
                <a:r>
                  <a:rPr lang="en-US" sz="2200" dirty="0"/>
                  <a:t>, </a:t>
                </a:r>
                <a:r>
                  <a:rPr lang="en-US" sz="2200" b="1" dirty="0">
                    <a:solidFill>
                      <a:srgbClr val="FF0000"/>
                    </a:solidFill>
                    <a:latin typeface="Arial Black"/>
                  </a:rPr>
                  <a:t>G</a:t>
                </a:r>
                <a:r>
                  <a:rPr lang="en-US" sz="2200" b="1" baseline="-25000" dirty="0">
                    <a:solidFill>
                      <a:srgbClr val="FF0000"/>
                    </a:solidFill>
                    <a:latin typeface="Arial Black"/>
                  </a:rPr>
                  <a:t>B</a:t>
                </a:r>
                <a:r>
                  <a:rPr lang="en-US" sz="2200" dirty="0"/>
                  <a:t>)= 1- -----------------------</a:t>
                </a:r>
              </a:p>
              <a:p>
                <a:pPr algn="l">
                  <a:lnSpc>
                    <a:spcPts val="236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dirty="0"/>
                  <a:t>                          </a:t>
                </a:r>
                <a:r>
                  <a:rPr lang="en-US" sz="2200" dirty="0">
                    <a:solidFill>
                      <a:srgbClr val="008000"/>
                    </a:solidFill>
                  </a:rPr>
                  <a:t>   </a:t>
                </a:r>
                <a:r>
                  <a:rPr lang="en-US" sz="2200" dirty="0" smtClean="0">
                    <a:solidFill>
                      <a:srgbClr val="000090"/>
                    </a:solidFill>
                  </a:rPr>
                  <a:t>max{|</a:t>
                </a:r>
                <a:r>
                  <a:rPr lang="en-US" sz="2200" b="1" dirty="0" smtClean="0">
                    <a:solidFill>
                      <a:srgbClr val="008000"/>
                    </a:solidFill>
                    <a:latin typeface="Arial Black"/>
                  </a:rPr>
                  <a:t>E</a:t>
                </a:r>
                <a:r>
                  <a:rPr lang="en-US" sz="2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r>
                  <a:rPr lang="en-US" sz="2200" dirty="0">
                    <a:solidFill>
                      <a:srgbClr val="000090"/>
                    </a:solidFill>
                  </a:rPr>
                  <a:t>|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rgbClr val="000090"/>
                    </a:solidFill>
                  </a:rPr>
                  <a:t> </a:t>
                </a:r>
                <a:r>
                  <a:rPr lang="en-US" sz="2200" dirty="0" smtClean="0">
                    <a:solidFill>
                      <a:srgbClr val="000090"/>
                    </a:solidFill>
                  </a:rPr>
                  <a:t>|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Arial Black"/>
                  </a:rPr>
                  <a:t>E</a:t>
                </a:r>
                <a:r>
                  <a:rPr lang="en-US" sz="2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r>
                  <a:rPr lang="en-US" sz="2200" dirty="0" smtClean="0">
                    <a:solidFill>
                      <a:srgbClr val="000090"/>
                    </a:solidFill>
                  </a:rPr>
                  <a:t>|}</a:t>
                </a:r>
                <a:endParaRPr lang="en-US" sz="2200" dirty="0">
                  <a:solidFill>
                    <a:srgbClr val="000090"/>
                  </a:solidFill>
                </a:endParaRPr>
              </a:p>
              <a:p>
                <a:pPr algn="l"/>
                <a:endParaRPr lang="en-US" sz="22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745784" y="3345294"/>
                <a:ext cx="4572000" cy="205184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None/>
                </a:pPr>
                <a:r>
                  <a:rPr lang="en-US" sz="2200" b="1" dirty="0" smtClean="0"/>
                  <a:t>MCS Node Distance</a:t>
                </a:r>
              </a:p>
              <a:p>
                <a:pPr algn="l">
                  <a:buNone/>
                </a:pPr>
                <a:endParaRPr lang="en-US" sz="2200" dirty="0"/>
              </a:p>
              <a:p>
                <a:pPr algn="l">
                  <a:buNone/>
                </a:pPr>
                <a:r>
                  <a:rPr lang="en-US" sz="2200" dirty="0" smtClean="0"/>
                  <a:t>                             |</a:t>
                </a:r>
                <a:r>
                  <a:rPr lang="en-US" sz="2200" dirty="0" err="1" smtClean="0"/>
                  <a:t>mcs</a:t>
                </a:r>
                <a:r>
                  <a:rPr lang="en-US" sz="2200" dirty="0" smtClean="0"/>
                  <a:t>(</a:t>
                </a:r>
                <a:r>
                  <a:rPr lang="en-US" sz="2200" b="1" dirty="0" smtClean="0">
                    <a:solidFill>
                      <a:srgbClr val="008000"/>
                    </a:solidFill>
                    <a:latin typeface="Arial Black"/>
                  </a:rPr>
                  <a:t>V</a:t>
                </a:r>
                <a:r>
                  <a:rPr lang="en-US" sz="2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r>
                  <a:rPr lang="en-US" sz="2200" dirty="0"/>
                  <a:t>, 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Arial Black"/>
                  </a:rPr>
                  <a:t>V</a:t>
                </a:r>
                <a:r>
                  <a:rPr lang="en-US" sz="2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r>
                  <a:rPr lang="en-US" sz="2200" dirty="0"/>
                  <a:t>)|</a:t>
                </a:r>
              </a:p>
              <a:p>
                <a:pPr algn="l">
                  <a:lnSpc>
                    <a:spcPts val="236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dirty="0"/>
                  <a:t> </a:t>
                </a:r>
                <a:r>
                  <a:rPr lang="en-US" sz="2200" dirty="0" smtClean="0"/>
                  <a:t>  </a:t>
                </a:r>
                <a:r>
                  <a:rPr lang="en-US" sz="2200" dirty="0"/>
                  <a:t>d(</a:t>
                </a:r>
                <a:r>
                  <a:rPr lang="en-US" sz="2200" b="1" dirty="0">
                    <a:solidFill>
                      <a:srgbClr val="008000"/>
                    </a:solidFill>
                    <a:latin typeface="Arial Black"/>
                  </a:rPr>
                  <a:t>G</a:t>
                </a:r>
                <a:r>
                  <a:rPr lang="en-US" sz="2200" b="1" baseline="-25000" dirty="0">
                    <a:solidFill>
                      <a:srgbClr val="008000"/>
                    </a:solidFill>
                    <a:latin typeface="Arial Black"/>
                  </a:rPr>
                  <a:t>A</a:t>
                </a:r>
                <a:r>
                  <a:rPr lang="en-US" sz="2200" dirty="0"/>
                  <a:t>, </a:t>
                </a:r>
                <a:r>
                  <a:rPr lang="en-US" sz="2200" b="1" dirty="0">
                    <a:solidFill>
                      <a:srgbClr val="FF0000"/>
                    </a:solidFill>
                    <a:latin typeface="Arial Black"/>
                  </a:rPr>
                  <a:t>G</a:t>
                </a:r>
                <a:r>
                  <a:rPr lang="en-US" sz="2200" b="1" baseline="-25000" dirty="0">
                    <a:solidFill>
                      <a:srgbClr val="FF0000"/>
                    </a:solidFill>
                    <a:latin typeface="Arial Black"/>
                  </a:rPr>
                  <a:t>B</a:t>
                </a:r>
                <a:r>
                  <a:rPr lang="en-US" sz="2200" dirty="0"/>
                  <a:t>)= 1- -----------------------</a:t>
                </a:r>
              </a:p>
              <a:p>
                <a:pPr algn="l">
                  <a:lnSpc>
                    <a:spcPts val="236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dirty="0"/>
                  <a:t>                          </a:t>
                </a:r>
                <a:r>
                  <a:rPr lang="en-US" sz="2200" dirty="0">
                    <a:solidFill>
                      <a:srgbClr val="008000"/>
                    </a:solidFill>
                  </a:rPr>
                  <a:t>   </a:t>
                </a:r>
                <a:r>
                  <a:rPr lang="en-US" sz="2200" dirty="0" smtClean="0">
                    <a:solidFill>
                      <a:srgbClr val="000090"/>
                    </a:solidFill>
                  </a:rPr>
                  <a:t>max{|</a:t>
                </a:r>
                <a:r>
                  <a:rPr lang="en-US" sz="2200" b="1" dirty="0" smtClean="0">
                    <a:solidFill>
                      <a:srgbClr val="008000"/>
                    </a:solidFill>
                    <a:latin typeface="Arial Black"/>
                  </a:rPr>
                  <a:t>V</a:t>
                </a:r>
                <a:r>
                  <a:rPr lang="en-US" sz="2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r>
                  <a:rPr lang="en-US" sz="2200" dirty="0">
                    <a:solidFill>
                      <a:srgbClr val="000090"/>
                    </a:solidFill>
                  </a:rPr>
                  <a:t>|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rgbClr val="000090"/>
                    </a:solidFill>
                  </a:rPr>
                  <a:t> </a:t>
                </a:r>
                <a:r>
                  <a:rPr lang="en-US" sz="2200" dirty="0" smtClean="0">
                    <a:solidFill>
                      <a:srgbClr val="000090"/>
                    </a:solidFill>
                  </a:rPr>
                  <a:t>|</a:t>
                </a:r>
                <a:r>
                  <a:rPr lang="en-US" sz="2200" b="1" dirty="0" smtClean="0">
                    <a:solidFill>
                      <a:srgbClr val="FF0000"/>
                    </a:solidFill>
                    <a:latin typeface="Arial Black"/>
                  </a:rPr>
                  <a:t>V</a:t>
                </a:r>
                <a:r>
                  <a:rPr lang="en-US" sz="2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r>
                  <a:rPr lang="en-US" sz="2200" dirty="0" smtClean="0">
                    <a:solidFill>
                      <a:srgbClr val="000090"/>
                    </a:solidFill>
                  </a:rPr>
                  <a:t>|}</a:t>
                </a:r>
                <a:endParaRPr lang="en-US" sz="2200" dirty="0">
                  <a:solidFill>
                    <a:srgbClr val="000090"/>
                  </a:solidFill>
                </a:endParaRPr>
              </a:p>
              <a:p>
                <a:pPr algn="l"/>
                <a:endParaRPr lang="en-US" sz="2200" dirty="0"/>
              </a:p>
            </p:txBody>
          </p:sp>
          <p:sp>
            <p:nvSpPr>
              <p:cNvPr id="5" name="Down Arrow 4"/>
              <p:cNvSpPr/>
              <p:nvPr/>
            </p:nvSpPr>
            <p:spPr bwMode="auto">
              <a:xfrm rot="1800000">
                <a:off x="3315368" y="2352842"/>
                <a:ext cx="614948" cy="762000"/>
              </a:xfrm>
              <a:prstGeom prst="downArrow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20" name="Down Arrow 19"/>
              <p:cNvSpPr/>
              <p:nvPr/>
            </p:nvSpPr>
            <p:spPr bwMode="auto">
              <a:xfrm rot="19800000">
                <a:off x="6689509" y="2371564"/>
                <a:ext cx="614948" cy="762000"/>
              </a:xfrm>
              <a:prstGeom prst="downArrow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360947" y="3916947"/>
              <a:ext cx="4291264" cy="1229895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959683" y="3922294"/>
              <a:ext cx="4149555" cy="1229895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515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160424"/>
            <a:ext cx="7772400" cy="685800"/>
          </a:xfrm>
        </p:spPr>
        <p:txBody>
          <a:bodyPr/>
          <a:lstStyle/>
          <a:p>
            <a:r>
              <a:rPr lang="en-US" dirty="0" smtClean="0"/>
              <a:t>Maximum Common </a:t>
            </a:r>
            <a:r>
              <a:rPr lang="en-US" dirty="0" err="1" smtClean="0"/>
              <a:t>Subgraph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0750" y="5935570"/>
            <a:ext cx="2593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/>
              </a:rPr>
              <a:t>[</a:t>
            </a:r>
            <a:r>
              <a:rPr lang="en-US" dirty="0" err="1" smtClean="0">
                <a:latin typeface="Trebuchet MS"/>
              </a:rPr>
              <a:t>Bunke</a:t>
            </a:r>
            <a:r>
              <a:rPr lang="en-US" dirty="0" smtClean="0">
                <a:latin typeface="Trebuchet MS"/>
              </a:rPr>
              <a:t>+ ’06]</a:t>
            </a:r>
            <a:endParaRPr lang="en-US" dirty="0">
              <a:latin typeface="Trebuchet M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5800" y="1036056"/>
            <a:ext cx="7772400" cy="509125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                   |</a:t>
            </a:r>
            <a:r>
              <a:rPr lang="en-US" dirty="0" err="1" smtClean="0"/>
              <a:t>mcs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)|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d(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)= 1- -----------------------</a:t>
            </a:r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                    </a:t>
            </a:r>
            <a:r>
              <a:rPr lang="en-US" dirty="0" smtClean="0">
                <a:solidFill>
                  <a:srgbClr val="008000"/>
                </a:solidFill>
              </a:rPr>
              <a:t>   </a:t>
            </a:r>
            <a:r>
              <a:rPr lang="en-US" dirty="0" smtClean="0">
                <a:solidFill>
                  <a:srgbClr val="000090"/>
                </a:solidFill>
              </a:rPr>
              <a:t>max{|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|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90"/>
                </a:solidFill>
              </a:rPr>
              <a:t> |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>
                <a:solidFill>
                  <a:srgbClr val="000090"/>
                </a:solidFill>
              </a:rPr>
              <a:t>|}</a:t>
            </a:r>
          </a:p>
          <a:p>
            <a:endParaRPr lang="en-US" dirty="0" smtClean="0"/>
          </a:p>
          <a:p>
            <a:pPr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14458" y="1752841"/>
            <a:ext cx="7898277" cy="4547923"/>
            <a:chOff x="314458" y="1752841"/>
            <a:chExt cx="7898277" cy="4547923"/>
          </a:xfrm>
        </p:grpSpPr>
        <p:sp>
          <p:nvSpPr>
            <p:cNvPr id="14" name="TextBox 13"/>
            <p:cNvSpPr txBox="1"/>
            <p:nvPr/>
          </p:nvSpPr>
          <p:spPr>
            <a:xfrm rot="16200000">
              <a:off x="-1513228" y="3580527"/>
              <a:ext cx="454792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  <a:latin typeface="Trebuchet MS"/>
                </a:rPr>
                <a:t>MCS Distance </a:t>
              </a:r>
            </a:p>
            <a:p>
              <a:r>
                <a:rPr lang="en-US" dirty="0" smtClean="0">
                  <a:solidFill>
                    <a:schemeClr val="accent4"/>
                  </a:solidFill>
                  <a:latin typeface="Trebuchet MS"/>
                </a:rPr>
                <a:t>(|G|=|V|)</a:t>
              </a:r>
              <a:endParaRPr lang="en-US" dirty="0">
                <a:solidFill>
                  <a:schemeClr val="accent4"/>
                </a:solidFill>
                <a:latin typeface="Trebuchet M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235899" y="2286168"/>
              <a:ext cx="6976836" cy="3853087"/>
              <a:chOff x="1235899" y="2286168"/>
              <a:chExt cx="6976836" cy="3853087"/>
            </a:xfrm>
          </p:grpSpPr>
          <p:pic>
            <p:nvPicPr>
              <p:cNvPr id="12" name="Picture 11" descr="Screen shot 2014-03-07 at 10.57.45 AM.png"/>
              <p:cNvPicPr>
                <a:picLocks noChangeAspect="1"/>
              </p:cNvPicPr>
              <p:nvPr/>
            </p:nvPicPr>
            <p:blipFill>
              <a:blip r:embed="rId3"/>
              <a:srcRect l="4124" b="1678"/>
              <a:stretch>
                <a:fillRect/>
              </a:stretch>
            </p:blipFill>
            <p:spPr>
              <a:xfrm>
                <a:off x="1235899" y="2286168"/>
                <a:ext cx="6976836" cy="3515299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842097" y="5646812"/>
                <a:ext cx="25934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4"/>
                    </a:solidFill>
                    <a:latin typeface="Trebuchet MS"/>
                  </a:rPr>
                  <a:t>day</a:t>
                </a:r>
                <a:endParaRPr lang="en-US" dirty="0">
                  <a:solidFill>
                    <a:schemeClr val="accent4"/>
                  </a:solidFill>
                  <a:latin typeface="Trebuchet M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248526" y="3074737"/>
                <a:ext cx="2459790" cy="601579"/>
              </a:xfrm>
              <a:prstGeom prst="rect">
                <a:avLst/>
              </a:prstGeom>
              <a:solidFill>
                <a:srgbClr val="D4E5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2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</a:rPr>
                  <a:t>Event Detection</a:t>
                </a:r>
                <a:endParaRPr kumimoji="1" 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</p:grpSp>
      <p:sp>
        <p:nvSpPr>
          <p:cNvPr id="15" name="Line Callout 2 (Border and Accent Bar) 14"/>
          <p:cNvSpPr/>
          <p:nvPr/>
        </p:nvSpPr>
        <p:spPr bwMode="auto">
          <a:xfrm>
            <a:off x="7138740" y="1016003"/>
            <a:ext cx="1911684" cy="641681"/>
          </a:xfrm>
          <a:prstGeom prst="accentBorderCallout2">
            <a:avLst>
              <a:gd name="adj1" fmla="val 45681"/>
              <a:gd name="adj2" fmla="val -3893"/>
              <a:gd name="adj3" fmla="val 33380"/>
              <a:gd name="adj4" fmla="val -21502"/>
              <a:gd name="adj5" fmla="val -14855"/>
              <a:gd name="adj6" fmla="val -2928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Arial" pitchFamily="-112" charset="0"/>
              </a:rPr>
              <a:t>NP-complete!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Roadmap</a:t>
            </a:r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node correspondence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Simple features</a:t>
            </a:r>
          </a:p>
          <a:p>
            <a:pPr lvl="1"/>
            <a:r>
              <a:rPr lang="en-US" dirty="0" smtClean="0"/>
              <a:t>Complex features</a:t>
            </a:r>
          </a:p>
          <a:p>
            <a:pPr lvl="1"/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Summary</a:t>
            </a:r>
          </a:p>
          <a:p>
            <a:r>
              <a:rPr lang="en-US" dirty="0" smtClean="0"/>
              <a:t>Unknown node correspondence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4583" name="Picture 7" descr="energygen-ro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86935"/>
            <a:ext cx="24574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49585" y="2585072"/>
            <a:ext cx="5021279" cy="587375"/>
          </a:xfrm>
          <a:prstGeom prst="rect">
            <a:avLst/>
          </a:prstGeom>
          <a:noFill/>
          <a:ln w="38100">
            <a:solidFill>
              <a:srgbClr val="80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4-03-07 at 9.45.16 AM.png"/>
          <p:cNvPicPr>
            <a:picLocks noChangeAspect="1"/>
          </p:cNvPicPr>
          <p:nvPr/>
        </p:nvPicPr>
        <p:blipFill rotWithShape="1">
          <a:blip r:embed="rId3"/>
          <a:srcRect t="59483" r="59459"/>
          <a:stretch/>
        </p:blipFill>
        <p:spPr>
          <a:xfrm>
            <a:off x="774977" y="4197683"/>
            <a:ext cx="2005655" cy="1667213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Signature Similarity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789" y="5975674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[Papadimitriou, </a:t>
            </a:r>
            <a:r>
              <a:rPr lang="en-US" dirty="0" err="1" smtClean="0"/>
              <a:t>Dasdan</a:t>
            </a:r>
            <a:r>
              <a:rPr lang="en-US" dirty="0" smtClean="0"/>
              <a:t>, Garcia-Molina ‘10]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Step 1</a:t>
            </a:r>
            <a:r>
              <a:rPr lang="en-US" dirty="0" smtClean="0"/>
              <a:t>: Compute graph fingerprint (b bits)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4" name="Line Callout 1 (Border and Accent Bar) 13"/>
          <p:cNvSpPr/>
          <p:nvPr/>
        </p:nvSpPr>
        <p:spPr bwMode="auto">
          <a:xfrm>
            <a:off x="219267" y="5232405"/>
            <a:ext cx="1130944" cy="770017"/>
          </a:xfrm>
          <a:prstGeom prst="accentBorderCallout1">
            <a:avLst>
              <a:gd name="adj1" fmla="val 72712"/>
              <a:gd name="adj2" fmla="val 108213"/>
              <a:gd name="adj3" fmla="val 46910"/>
              <a:gd name="adj4" fmla="val 18551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Trebuchet MS"/>
              </a:rPr>
              <a:t>o</a:t>
            </a:r>
            <a:r>
              <a:rPr lang="en-US" dirty="0" smtClean="0">
                <a:latin typeface="Trebuchet MS"/>
              </a:rPr>
              <a:t>ut-</a:t>
            </a:r>
          </a:p>
          <a:p>
            <a:r>
              <a:rPr lang="en-US" dirty="0" smtClean="0">
                <a:latin typeface="Trebuchet MS"/>
              </a:rPr>
              <a:t>degree</a:t>
            </a:r>
            <a:endParaRPr lang="en-US" dirty="0">
              <a:latin typeface="Trebuchet MS"/>
            </a:endParaRPr>
          </a:p>
        </p:txBody>
      </p:sp>
      <p:sp>
        <p:nvSpPr>
          <p:cNvPr id="15" name="Line Callout 1 (Border and Accent Bar) 14"/>
          <p:cNvSpPr/>
          <p:nvPr/>
        </p:nvSpPr>
        <p:spPr bwMode="auto">
          <a:xfrm>
            <a:off x="240633" y="4408909"/>
            <a:ext cx="1061453" cy="724568"/>
          </a:xfrm>
          <a:prstGeom prst="accentBorderCallout1">
            <a:avLst>
              <a:gd name="adj1" fmla="val 44805"/>
              <a:gd name="adj2" fmla="val 108213"/>
              <a:gd name="adj3" fmla="val 30631"/>
              <a:gd name="adj4" fmla="val 150054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Trebuchet MS"/>
              </a:rPr>
              <a:t>Page-</a:t>
            </a:r>
          </a:p>
          <a:p>
            <a:r>
              <a:rPr lang="en-US" dirty="0" smtClean="0">
                <a:latin typeface="Trebuchet MS"/>
              </a:rPr>
              <a:t>rank</a:t>
            </a:r>
            <a:endParaRPr lang="en-US" dirty="0">
              <a:latin typeface="Trebuchet MS"/>
            </a:endParaRPr>
          </a:p>
        </p:txBody>
      </p:sp>
      <p:sp>
        <p:nvSpPr>
          <p:cNvPr id="11" name="Line Callout 1 (Border and Accent Bar) 10"/>
          <p:cNvSpPr/>
          <p:nvPr/>
        </p:nvSpPr>
        <p:spPr bwMode="auto">
          <a:xfrm>
            <a:off x="5855394" y="2513249"/>
            <a:ext cx="2981141" cy="909052"/>
          </a:xfrm>
          <a:prstGeom prst="accentBorderCallout1">
            <a:avLst>
              <a:gd name="adj1" fmla="val 40428"/>
              <a:gd name="adj2" fmla="val -4297"/>
              <a:gd name="adj3" fmla="val 38771"/>
              <a:gd name="adj4" fmla="val -31607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Trebuchet MS"/>
              </a:rPr>
              <a:t>sign(entry)&gt;0 =&gt; 1</a:t>
            </a:r>
          </a:p>
          <a:p>
            <a:r>
              <a:rPr lang="en-US" dirty="0">
                <a:latin typeface="Trebuchet MS"/>
              </a:rPr>
              <a:t>sign(entry</a:t>
            </a:r>
            <a:r>
              <a:rPr lang="en-US" dirty="0" smtClean="0">
                <a:latin typeface="Trebuchet MS"/>
              </a:rPr>
              <a:t>)&lt;0 </a:t>
            </a:r>
            <a:r>
              <a:rPr lang="en-US" dirty="0">
                <a:latin typeface="Trebuchet MS"/>
              </a:rPr>
              <a:t>=&gt; </a:t>
            </a:r>
            <a:r>
              <a:rPr lang="en-US" dirty="0" smtClean="0">
                <a:latin typeface="Trebuchet MS"/>
              </a:rPr>
              <a:t>0</a:t>
            </a:r>
            <a:endParaRPr lang="en-US" dirty="0">
              <a:latin typeface="Trebuchet MS"/>
            </a:endParaRPr>
          </a:p>
        </p:txBody>
      </p:sp>
      <p:pic>
        <p:nvPicPr>
          <p:cNvPr id="16" name="Picture 15" descr="Screen shot 2014-03-07 at 9.45.16 AM.png"/>
          <p:cNvPicPr>
            <a:picLocks noChangeAspect="1"/>
          </p:cNvPicPr>
          <p:nvPr/>
        </p:nvPicPr>
        <p:blipFill rotWithShape="1">
          <a:blip r:embed="rId3"/>
          <a:srcRect l="2170" r="47840" b="51564"/>
          <a:stretch/>
        </p:blipFill>
        <p:spPr>
          <a:xfrm>
            <a:off x="815475" y="1750097"/>
            <a:ext cx="2473158" cy="1993061"/>
          </a:xfrm>
          <a:prstGeom prst="rect">
            <a:avLst/>
          </a:prstGeom>
        </p:spPr>
      </p:pic>
      <p:pic>
        <p:nvPicPr>
          <p:cNvPr id="19" name="Picture 18" descr="Screen shot 2014-03-07 at 9.45.16 AM.png"/>
          <p:cNvPicPr>
            <a:picLocks noChangeAspect="1"/>
          </p:cNvPicPr>
          <p:nvPr/>
        </p:nvPicPr>
        <p:blipFill rotWithShape="1">
          <a:blip r:embed="rId3"/>
          <a:srcRect l="59996" t="34467" b="51888"/>
          <a:stretch/>
        </p:blipFill>
        <p:spPr>
          <a:xfrm>
            <a:off x="3689683" y="3128211"/>
            <a:ext cx="1979107" cy="561473"/>
          </a:xfrm>
          <a:prstGeom prst="rect">
            <a:avLst/>
          </a:prstGeom>
        </p:spPr>
      </p:pic>
      <p:pic>
        <p:nvPicPr>
          <p:cNvPr id="20" name="Picture 19" descr="Screen shot 2014-03-07 at 9.45.16 AM.png"/>
          <p:cNvPicPr>
            <a:picLocks noChangeAspect="1"/>
          </p:cNvPicPr>
          <p:nvPr/>
        </p:nvPicPr>
        <p:blipFill rotWithShape="1">
          <a:blip r:embed="rId3"/>
          <a:srcRect l="61347" b="77879"/>
          <a:stretch/>
        </p:blipFill>
        <p:spPr>
          <a:xfrm>
            <a:off x="3729789" y="1750097"/>
            <a:ext cx="1912266" cy="910219"/>
          </a:xfrm>
          <a:prstGeom prst="rect">
            <a:avLst/>
          </a:prstGeom>
        </p:spPr>
      </p:pic>
      <p:pic>
        <p:nvPicPr>
          <p:cNvPr id="3" name="Picture 2" descr="matri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02" y="4096666"/>
            <a:ext cx="1700671" cy="1645810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 bwMode="auto">
          <a:xfrm>
            <a:off x="6055914" y="3783264"/>
            <a:ext cx="2981141" cy="775368"/>
          </a:xfrm>
          <a:prstGeom prst="accentBorderCallout1">
            <a:avLst>
              <a:gd name="adj1" fmla="val 16898"/>
              <a:gd name="adj2" fmla="val -3849"/>
              <a:gd name="adj3" fmla="val 83318"/>
              <a:gd name="adj4" fmla="val -3295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Trebuchet MS"/>
              </a:rPr>
              <a:t>b numbers in {-1,1}</a:t>
            </a:r>
          </a:p>
          <a:p>
            <a:r>
              <a:rPr lang="en-US" dirty="0">
                <a:latin typeface="Trebuchet MS"/>
              </a:rPr>
              <a:t>p</a:t>
            </a:r>
            <a:r>
              <a:rPr lang="en-US" dirty="0" smtClean="0">
                <a:latin typeface="Trebuchet MS"/>
              </a:rPr>
              <a:t>er node/edge</a:t>
            </a:r>
            <a:endParaRPr lang="en-US" dirty="0">
              <a:latin typeface="Trebuchet M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039895" y="4318000"/>
            <a:ext cx="922418" cy="1431927"/>
            <a:chOff x="5039895" y="4318000"/>
            <a:chExt cx="922418" cy="1431927"/>
          </a:xfrm>
        </p:grpSpPr>
        <p:pic>
          <p:nvPicPr>
            <p:cNvPr id="21" name="Picture 20" descr="Screen shot 2014-03-07 at 9.45.16 AM.png"/>
            <p:cNvPicPr>
              <a:picLocks noChangeAspect="1"/>
            </p:cNvPicPr>
            <p:nvPr/>
          </p:nvPicPr>
          <p:blipFill rotWithShape="1">
            <a:blip r:embed="rId3"/>
            <a:srcRect l="22599" t="65201" r="64971"/>
            <a:stretch/>
          </p:blipFill>
          <p:spPr>
            <a:xfrm>
              <a:off x="5347365" y="4318000"/>
              <a:ext cx="614948" cy="1431927"/>
            </a:xfrm>
            <a:prstGeom prst="rect">
              <a:avLst/>
            </a:prstGeom>
          </p:spPr>
        </p:pic>
        <p:sp>
          <p:nvSpPr>
            <p:cNvPr id="4" name="Multiply 3"/>
            <p:cNvSpPr/>
            <p:nvPr/>
          </p:nvSpPr>
          <p:spPr bwMode="auto">
            <a:xfrm>
              <a:off x="5039895" y="4759158"/>
              <a:ext cx="414421" cy="401053"/>
            </a:xfrm>
            <a:prstGeom prst="mathMultiply">
              <a:avLst/>
            </a:prstGeom>
            <a:solidFill>
              <a:schemeClr val="tx1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2419684" y="4946316"/>
            <a:ext cx="441158" cy="26736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743242" y="3654927"/>
            <a:ext cx="441158" cy="26736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Down Arrow 21"/>
          <p:cNvSpPr/>
          <p:nvPr/>
        </p:nvSpPr>
        <p:spPr bwMode="auto">
          <a:xfrm>
            <a:off x="1671055" y="3703054"/>
            <a:ext cx="508000" cy="387684"/>
          </a:xfrm>
          <a:prstGeom prst="downArrow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 rot="16200000">
            <a:off x="2705770" y="4804612"/>
            <a:ext cx="508000" cy="387684"/>
          </a:xfrm>
          <a:prstGeom prst="downArrow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 rot="10800000">
            <a:off x="4288591" y="3687012"/>
            <a:ext cx="508000" cy="387684"/>
          </a:xfrm>
          <a:prstGeom prst="downArrow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 rot="10800000">
            <a:off x="4280575" y="2703132"/>
            <a:ext cx="508000" cy="387684"/>
          </a:xfrm>
          <a:prstGeom prst="downArrow">
            <a:avLst/>
          </a:prstGeom>
          <a:solidFill>
            <a:srgbClr val="3366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2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Signature Similarity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[Papadimitriou, </a:t>
            </a:r>
            <a:r>
              <a:rPr lang="en-US" dirty="0" err="1" smtClean="0"/>
              <a:t>Dasdan</a:t>
            </a:r>
            <a:r>
              <a:rPr lang="en-US" dirty="0" smtClean="0"/>
              <a:t>, Garcia-Molina ‘10]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Step 2</a:t>
            </a:r>
            <a:r>
              <a:rPr lang="en-US" dirty="0" smtClean="0"/>
              <a:t>: Hamming Distance between graph </a:t>
            </a:r>
          </a:p>
          <a:p>
            <a:pPr>
              <a:buNone/>
            </a:pPr>
            <a:r>
              <a:rPr lang="en-US" dirty="0" smtClean="0"/>
              <a:t>               fingerprints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Fingerprint of 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:  </a:t>
            </a:r>
            <a:endParaRPr lang="en-US" b="1" baseline="-25000" dirty="0" smtClean="0">
              <a:solidFill>
                <a:srgbClr val="008000"/>
              </a:solidFill>
              <a:latin typeface="Arial Black"/>
            </a:endParaRPr>
          </a:p>
          <a:p>
            <a:pPr>
              <a:buNone/>
            </a:pPr>
            <a:r>
              <a:rPr lang="en-US" dirty="0" smtClean="0"/>
              <a:t>Fingerprint of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b="1" baseline="-25000" dirty="0" smtClean="0">
              <a:solidFill>
                <a:srgbClr val="FF0000"/>
              </a:solidFill>
              <a:latin typeface="Arial Black"/>
            </a:endParaRPr>
          </a:p>
          <a:p>
            <a:pPr>
              <a:buNone/>
            </a:pPr>
            <a:r>
              <a:rPr lang="en-US" dirty="0" smtClean="0"/>
              <a:t>Hamming Distance:                4 </a:t>
            </a:r>
          </a:p>
          <a:p>
            <a:pPr>
              <a:buNone/>
            </a:pPr>
            <a:endParaRPr lang="en-US" b="1" baseline="-25000" dirty="0" smtClean="0">
              <a:solidFill>
                <a:srgbClr val="FF0000"/>
              </a:solidFill>
              <a:latin typeface="Arial Black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64511" y="2733842"/>
          <a:ext cx="290095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80190"/>
                <a:gridCol w="580190"/>
                <a:gridCol w="580190"/>
                <a:gridCol w="580190"/>
                <a:gridCol w="5801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283231" y="3220442"/>
          <a:ext cx="290095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80190"/>
                <a:gridCol w="580190"/>
                <a:gridCol w="580190"/>
                <a:gridCol w="580190"/>
                <a:gridCol w="5801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ight Brace 11"/>
          <p:cNvSpPr/>
          <p:nvPr/>
        </p:nvSpPr>
        <p:spPr bwMode="auto">
          <a:xfrm rot="5400000">
            <a:off x="5521166" y="2740526"/>
            <a:ext cx="427789" cy="2352843"/>
          </a:xfrm>
          <a:prstGeom prst="rightBrace">
            <a:avLst/>
          </a:prstGeom>
          <a:noFill/>
          <a:ln w="381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Anomaly Detection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[Papadimitriou, </a:t>
            </a:r>
            <a:r>
              <a:rPr lang="en-US" dirty="0" err="1" smtClean="0"/>
              <a:t>Dasdan</a:t>
            </a:r>
            <a:r>
              <a:rPr lang="en-US" dirty="0" smtClean="0"/>
              <a:t>, Garcia-Molina ‘10]</a:t>
            </a:r>
            <a:endParaRPr lang="en-US" dirty="0"/>
          </a:p>
        </p:txBody>
      </p:sp>
      <p:pic>
        <p:nvPicPr>
          <p:cNvPr id="13" name="Content Placeholder 12" descr="Screen shot 2014-03-07 at 9.40.43 AM.png"/>
          <p:cNvPicPr>
            <a:picLocks noGrp="1" noChangeAspect="1"/>
          </p:cNvPicPr>
          <p:nvPr>
            <p:ph idx="1"/>
          </p:nvPr>
        </p:nvPicPr>
        <p:blipFill>
          <a:blip r:embed="rId3"/>
          <a:srcRect t="-17304" b="-17304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 bwMode="auto">
          <a:xfrm>
            <a:off x="695158" y="4946316"/>
            <a:ext cx="7753684" cy="561473"/>
          </a:xfrm>
          <a:prstGeom prst="rect">
            <a:avLst/>
          </a:prstGeom>
          <a:noFill/>
          <a:ln w="38100" cmpd="sng">
            <a:headEnd type="none" w="sm" len="sm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26" y="254000"/>
            <a:ext cx="8943474" cy="1002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 Many similarity functions </a:t>
            </a:r>
            <a:br>
              <a:rPr lang="en-US" dirty="0" smtClean="0"/>
            </a:br>
            <a:r>
              <a:rPr lang="en-US" dirty="0" smtClean="0"/>
              <a:t>can be defined…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00526" y="1288382"/>
            <a:ext cx="8943474" cy="475840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3400" dirty="0" smtClean="0"/>
          </a:p>
          <a:p>
            <a:pPr algn="ctr">
              <a:buNone/>
            </a:pPr>
            <a:r>
              <a:rPr lang="en-US" sz="3600" dirty="0" smtClean="0"/>
              <a:t>W</a:t>
            </a:r>
            <a:r>
              <a:rPr lang="en-US" sz="3400" dirty="0" smtClean="0"/>
              <a:t>hat </a:t>
            </a:r>
            <a:r>
              <a:rPr lang="en-US" sz="3400" b="1" dirty="0" smtClean="0"/>
              <a:t>properties</a:t>
            </a:r>
            <a:r>
              <a:rPr lang="en-US" sz="3400" dirty="0" smtClean="0"/>
              <a:t> </a:t>
            </a:r>
          </a:p>
          <a:p>
            <a:pPr algn="ctr">
              <a:buNone/>
            </a:pPr>
            <a:r>
              <a:rPr lang="en-US" sz="3400" dirty="0" smtClean="0"/>
              <a:t>should </a:t>
            </a:r>
          </a:p>
          <a:p>
            <a:pPr algn="ctr">
              <a:buNone/>
            </a:pPr>
            <a:r>
              <a:rPr lang="en-US" sz="3400" dirty="0" smtClean="0"/>
              <a:t>a </a:t>
            </a:r>
            <a:r>
              <a:rPr lang="en-US" sz="3400" b="1" dirty="0" smtClean="0"/>
              <a:t>good </a:t>
            </a:r>
            <a:r>
              <a:rPr lang="en-US" sz="3400" dirty="0" smtClean="0"/>
              <a:t>similarity</a:t>
            </a:r>
          </a:p>
          <a:p>
            <a:pPr algn="ctr">
              <a:buNone/>
            </a:pPr>
            <a:r>
              <a:rPr lang="en-US" sz="3400" dirty="0" smtClean="0"/>
              <a:t>function have?</a:t>
            </a:r>
          </a:p>
          <a:p>
            <a:pPr>
              <a:buNone/>
            </a:pPr>
            <a:endParaRPr lang="en-US" sz="3400" dirty="0" smtClean="0"/>
          </a:p>
          <a:p>
            <a:pPr>
              <a:buNone/>
            </a:pPr>
            <a:endParaRPr lang="en-US" sz="3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C98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2a</a:t>
            </a:r>
            <a:br>
              <a:rPr lang="en-US" dirty="0" smtClean="0"/>
            </a:br>
            <a:r>
              <a:rPr lang="en-US" dirty="0" smtClean="0"/>
              <a:t>Similarity between Graphs: </a:t>
            </a:r>
            <a:br>
              <a:rPr lang="en-US" dirty="0" smtClean="0"/>
            </a:br>
            <a:r>
              <a:rPr lang="en-US" dirty="0" smtClean="0"/>
              <a:t>Known node correspondence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EC098D79-F50E-B44C-8171-D9725EF255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3138582">
            <a:off x="4400567" y="4074708"/>
            <a:ext cx="548559" cy="602901"/>
          </a:xfrm>
          <a:prstGeom prst="rightArrow">
            <a:avLst/>
          </a:prstGeom>
          <a:noFill/>
          <a:ln w="69850" cap="flat" cmpd="dbl" algn="ctr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10" name="Group 6"/>
          <p:cNvGrpSpPr/>
          <p:nvPr/>
        </p:nvGrpSpPr>
        <p:grpSpPr>
          <a:xfrm>
            <a:off x="1519133" y="3101474"/>
            <a:ext cx="6087498" cy="4698358"/>
            <a:chOff x="-192024" y="850392"/>
            <a:chExt cx="8987942" cy="6949440"/>
          </a:xfrm>
        </p:grpSpPr>
        <p:pic>
          <p:nvPicPr>
            <p:cNvPr id="11" name="Picture 10" descr="tutorial_overview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2024" y="850392"/>
              <a:ext cx="8987942" cy="694944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885214" y="4207480"/>
              <a:ext cx="7543559" cy="1475184"/>
            </a:xfrm>
            <a:prstGeom prst="rect">
              <a:avLst/>
            </a:prstGeom>
            <a:noFill/>
            <a:ln w="222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Axioms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93704" y="1288382"/>
            <a:ext cx="8229600" cy="47584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90"/>
                </a:solidFill>
              </a:rPr>
              <a:t>A1.</a:t>
            </a:r>
            <a:r>
              <a:rPr lang="en-US" dirty="0" smtClean="0"/>
              <a:t> </a:t>
            </a:r>
            <a:r>
              <a:rPr lang="en-US" b="1" dirty="0" smtClean="0"/>
              <a:t>Identity </a:t>
            </a:r>
            <a:r>
              <a:rPr lang="en-US" dirty="0" smtClean="0"/>
              <a:t>property</a:t>
            </a:r>
          </a:p>
          <a:p>
            <a:pPr>
              <a:buNone/>
            </a:pPr>
            <a:r>
              <a:rPr lang="en-US" dirty="0" smtClean="0"/>
              <a:t>	   	</a:t>
            </a:r>
            <a:r>
              <a:rPr lang="en-US" dirty="0" err="1" smtClean="0"/>
              <a:t>sim</a:t>
            </a:r>
            <a:r>
              <a:rPr lang="en-US" dirty="0" smtClean="0"/>
              <a:t>(        ,        ) = 1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000090"/>
                </a:solidFill>
              </a:rPr>
              <a:t>A2.</a:t>
            </a:r>
            <a:r>
              <a:rPr lang="en-US" dirty="0" smtClean="0"/>
              <a:t> </a:t>
            </a:r>
            <a:r>
              <a:rPr lang="en-US" b="1" dirty="0" smtClean="0"/>
              <a:t>Symmetric </a:t>
            </a:r>
            <a:r>
              <a:rPr lang="en-US" dirty="0" smtClean="0"/>
              <a:t>property 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err="1" smtClean="0"/>
              <a:t>sim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      </a:t>
            </a:r>
            <a:r>
              <a:rPr lang="en-US" dirty="0" smtClean="0"/>
              <a:t>,        ) = </a:t>
            </a:r>
            <a:r>
              <a:rPr lang="en-US" dirty="0" err="1" smtClean="0"/>
              <a:t>sim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      </a:t>
            </a:r>
            <a:r>
              <a:rPr lang="en-US" dirty="0" smtClean="0"/>
              <a:t>,   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    </a:t>
            </a:r>
            <a:r>
              <a:rPr lang="en-US" dirty="0" smtClean="0"/>
              <a:t>)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000090"/>
                </a:solidFill>
              </a:rPr>
              <a:t>A3.</a:t>
            </a:r>
            <a:r>
              <a:rPr lang="en-US" dirty="0" smtClean="0"/>
              <a:t> </a:t>
            </a:r>
            <a:r>
              <a:rPr lang="en-US" b="1" dirty="0" smtClean="0"/>
              <a:t>Zero </a:t>
            </a:r>
            <a:r>
              <a:rPr lang="en-US" dirty="0" smtClean="0"/>
              <a:t>property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err="1" smtClean="0"/>
              <a:t>sim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      </a:t>
            </a:r>
            <a:r>
              <a:rPr lang="en-US" dirty="0" smtClean="0"/>
              <a:t>, 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     </a:t>
            </a:r>
            <a:r>
              <a:rPr lang="en-US" dirty="0" smtClean="0"/>
              <a:t>) = 0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2341756" y="1823520"/>
            <a:ext cx="1724248" cy="766278"/>
            <a:chOff x="2341756" y="1823520"/>
            <a:chExt cx="1724248" cy="766278"/>
          </a:xfrm>
        </p:grpSpPr>
        <p:grpSp>
          <p:nvGrpSpPr>
            <p:cNvPr id="16" name="Group 63"/>
            <p:cNvGrpSpPr/>
            <p:nvPr/>
          </p:nvGrpSpPr>
          <p:grpSpPr>
            <a:xfrm>
              <a:off x="2341756" y="1836886"/>
              <a:ext cx="684750" cy="752912"/>
              <a:chOff x="6553198" y="3627376"/>
              <a:chExt cx="1140922" cy="1286071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6566428" y="3627376"/>
                <a:ext cx="1127692" cy="1286071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rgbClr val="9EDD74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5"/>
              <p:cNvGrpSpPr/>
              <p:nvPr/>
            </p:nvGrpSpPr>
            <p:grpSpPr>
              <a:xfrm>
                <a:off x="6553196" y="3731383"/>
                <a:ext cx="1127691" cy="1122275"/>
                <a:chOff x="7055544" y="1245440"/>
                <a:chExt cx="1229175" cy="1263040"/>
              </a:xfrm>
            </p:grpSpPr>
            <p:grpSp>
              <p:nvGrpSpPr>
                <p:cNvPr id="18" name="Group 102"/>
                <p:cNvGrpSpPr/>
                <p:nvPr/>
              </p:nvGrpSpPr>
              <p:grpSpPr>
                <a:xfrm>
                  <a:off x="7319285" y="1319885"/>
                  <a:ext cx="828256" cy="918606"/>
                  <a:chOff x="6166764" y="1233627"/>
                  <a:chExt cx="1073993" cy="1169538"/>
                </a:xfrm>
              </p:grpSpPr>
              <p:sp>
                <p:nvSpPr>
                  <p:cNvPr id="72" name="Oval 71"/>
                  <p:cNvSpPr/>
                  <p:nvPr/>
                </p:nvSpPr>
                <p:spPr>
                  <a:xfrm>
                    <a:off x="6898757" y="1233627"/>
                    <a:ext cx="342000" cy="3437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3" name="Straight Connector 72"/>
                  <p:cNvCxnSpPr>
                    <a:stCxn id="68" idx="1"/>
                    <a:endCxn id="71" idx="5"/>
                  </p:cNvCxnSpPr>
                  <p:nvPr/>
                </p:nvCxnSpPr>
                <p:spPr>
                  <a:xfrm rot="16200000" flipV="1">
                    <a:off x="6415372" y="1447917"/>
                    <a:ext cx="727019" cy="69565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>
                    <a:stCxn id="69" idx="0"/>
                    <a:endCxn id="72" idx="3"/>
                  </p:cNvCxnSpPr>
                  <p:nvPr/>
                </p:nvCxnSpPr>
                <p:spPr>
                  <a:xfrm rot="5400000" flipH="1" flipV="1">
                    <a:off x="6304963" y="1759286"/>
                    <a:ext cx="876141" cy="41161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>
                    <a:stCxn id="70" idx="6"/>
                    <a:endCxn id="68" idx="1"/>
                  </p:cNvCxnSpPr>
                  <p:nvPr/>
                </p:nvCxnSpPr>
                <p:spPr>
                  <a:xfrm>
                    <a:off x="6166764" y="1986645"/>
                    <a:ext cx="959945" cy="17260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>
                    <a:stCxn id="71" idx="5"/>
                  </p:cNvCxnSpPr>
                  <p:nvPr/>
                </p:nvCxnSpPr>
                <p:spPr>
                  <a:xfrm rot="16200000" flipH="1">
                    <a:off x="6025848" y="1837439"/>
                    <a:ext cx="916586" cy="10617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>
                    <a:stCxn id="72" idx="3"/>
                    <a:endCxn id="70" idx="6"/>
                  </p:cNvCxnSpPr>
                  <p:nvPr/>
                </p:nvCxnSpPr>
                <p:spPr>
                  <a:xfrm rot="5400000">
                    <a:off x="6327992" y="1365795"/>
                    <a:ext cx="459622" cy="78207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rot="16200000" flipH="1">
                    <a:off x="6185141" y="1996732"/>
                    <a:ext cx="362174" cy="34199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>
                    <a:stCxn id="70" idx="6"/>
                    <a:endCxn id="71" idx="5"/>
                  </p:cNvCxnSpPr>
                  <p:nvPr/>
                </p:nvCxnSpPr>
                <p:spPr>
                  <a:xfrm flipV="1">
                    <a:off x="6166764" y="1432235"/>
                    <a:ext cx="264288" cy="55441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>
                    <a:stCxn id="69" idx="0"/>
                    <a:endCxn id="68" idx="1"/>
                  </p:cNvCxnSpPr>
                  <p:nvPr/>
                </p:nvCxnSpPr>
                <p:spPr>
                  <a:xfrm rot="5400000" flipH="1" flipV="1">
                    <a:off x="6710012" y="1986468"/>
                    <a:ext cx="243911" cy="58948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>
                    <a:stCxn id="71" idx="5"/>
                    <a:endCxn id="72" idx="3"/>
                  </p:cNvCxnSpPr>
                  <p:nvPr/>
                </p:nvCxnSpPr>
                <p:spPr>
                  <a:xfrm rot="16200000" flipH="1">
                    <a:off x="6642551" y="1220735"/>
                    <a:ext cx="94789" cy="51779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>
                    <a:stCxn id="72" idx="3"/>
                    <a:endCxn id="68" idx="1"/>
                  </p:cNvCxnSpPr>
                  <p:nvPr/>
                </p:nvCxnSpPr>
                <p:spPr>
                  <a:xfrm rot="16200000" flipH="1">
                    <a:off x="6721660" y="1754203"/>
                    <a:ext cx="632230" cy="17786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Oval 67"/>
                <p:cNvSpPr/>
                <p:nvPr/>
              </p:nvSpPr>
              <p:spPr>
                <a:xfrm>
                  <a:off x="8020971" y="2007378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7473116" y="2238496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055544" y="1776352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7297987" y="1245440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" name="Group 88"/>
            <p:cNvGrpSpPr/>
            <p:nvPr/>
          </p:nvGrpSpPr>
          <p:grpSpPr>
            <a:xfrm>
              <a:off x="3381254" y="1823520"/>
              <a:ext cx="684750" cy="752912"/>
              <a:chOff x="6553198" y="3627376"/>
              <a:chExt cx="1140922" cy="1286071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6566428" y="3627376"/>
                <a:ext cx="1127692" cy="1286071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" name="Group 5"/>
              <p:cNvGrpSpPr/>
              <p:nvPr/>
            </p:nvGrpSpPr>
            <p:grpSpPr>
              <a:xfrm>
                <a:off x="6553196" y="3731383"/>
                <a:ext cx="1127691" cy="1122275"/>
                <a:chOff x="7055544" y="1245440"/>
                <a:chExt cx="1229175" cy="1263040"/>
              </a:xfrm>
            </p:grpSpPr>
            <p:grpSp>
              <p:nvGrpSpPr>
                <p:cNvPr id="21" name="Group 102"/>
                <p:cNvGrpSpPr/>
                <p:nvPr/>
              </p:nvGrpSpPr>
              <p:grpSpPr>
                <a:xfrm>
                  <a:off x="7319285" y="1319885"/>
                  <a:ext cx="828256" cy="918606"/>
                  <a:chOff x="6166764" y="1233627"/>
                  <a:chExt cx="1073993" cy="1169538"/>
                </a:xfrm>
              </p:grpSpPr>
              <p:sp>
                <p:nvSpPr>
                  <p:cNvPr id="97" name="Oval 96"/>
                  <p:cNvSpPr/>
                  <p:nvPr/>
                </p:nvSpPr>
                <p:spPr>
                  <a:xfrm>
                    <a:off x="6898757" y="1233627"/>
                    <a:ext cx="342000" cy="3437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8" name="Straight Connector 97"/>
                  <p:cNvCxnSpPr>
                    <a:stCxn id="93" idx="1"/>
                    <a:endCxn id="96" idx="5"/>
                  </p:cNvCxnSpPr>
                  <p:nvPr/>
                </p:nvCxnSpPr>
                <p:spPr>
                  <a:xfrm rot="16200000" flipV="1">
                    <a:off x="6415372" y="1447917"/>
                    <a:ext cx="727019" cy="69565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>
                    <a:stCxn id="94" idx="0"/>
                    <a:endCxn id="97" idx="3"/>
                  </p:cNvCxnSpPr>
                  <p:nvPr/>
                </p:nvCxnSpPr>
                <p:spPr>
                  <a:xfrm rot="5400000" flipH="1" flipV="1">
                    <a:off x="6304963" y="1759286"/>
                    <a:ext cx="876141" cy="41161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>
                    <a:stCxn id="95" idx="6"/>
                    <a:endCxn id="93" idx="1"/>
                  </p:cNvCxnSpPr>
                  <p:nvPr/>
                </p:nvCxnSpPr>
                <p:spPr>
                  <a:xfrm>
                    <a:off x="6166764" y="1986645"/>
                    <a:ext cx="959945" cy="17260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>
                    <a:stCxn id="96" idx="5"/>
                  </p:cNvCxnSpPr>
                  <p:nvPr/>
                </p:nvCxnSpPr>
                <p:spPr>
                  <a:xfrm rot="16200000" flipH="1">
                    <a:off x="6025848" y="1837439"/>
                    <a:ext cx="916586" cy="10617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>
                    <a:stCxn id="97" idx="3"/>
                    <a:endCxn id="95" idx="6"/>
                  </p:cNvCxnSpPr>
                  <p:nvPr/>
                </p:nvCxnSpPr>
                <p:spPr>
                  <a:xfrm rot="5400000">
                    <a:off x="6327992" y="1365795"/>
                    <a:ext cx="459622" cy="78207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16200000" flipH="1">
                    <a:off x="6185141" y="1996732"/>
                    <a:ext cx="362174" cy="34199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>
                    <a:stCxn id="95" idx="6"/>
                    <a:endCxn id="96" idx="5"/>
                  </p:cNvCxnSpPr>
                  <p:nvPr/>
                </p:nvCxnSpPr>
                <p:spPr>
                  <a:xfrm flipV="1">
                    <a:off x="6166764" y="1432235"/>
                    <a:ext cx="264288" cy="55441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>
                    <a:stCxn id="94" idx="0"/>
                    <a:endCxn id="93" idx="1"/>
                  </p:cNvCxnSpPr>
                  <p:nvPr/>
                </p:nvCxnSpPr>
                <p:spPr>
                  <a:xfrm rot="5400000" flipH="1" flipV="1">
                    <a:off x="6710012" y="1986468"/>
                    <a:ext cx="243911" cy="58948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>
                    <a:stCxn id="96" idx="5"/>
                    <a:endCxn id="97" idx="3"/>
                  </p:cNvCxnSpPr>
                  <p:nvPr/>
                </p:nvCxnSpPr>
                <p:spPr>
                  <a:xfrm rot="16200000" flipH="1">
                    <a:off x="6642551" y="1220735"/>
                    <a:ext cx="94789" cy="51779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>
                    <a:stCxn id="97" idx="3"/>
                    <a:endCxn id="93" idx="1"/>
                  </p:cNvCxnSpPr>
                  <p:nvPr/>
                </p:nvCxnSpPr>
                <p:spPr>
                  <a:xfrm rot="16200000" flipH="1">
                    <a:off x="6721660" y="1754203"/>
                    <a:ext cx="632230" cy="17786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3" name="Oval 92"/>
                <p:cNvSpPr/>
                <p:nvPr/>
              </p:nvSpPr>
              <p:spPr>
                <a:xfrm>
                  <a:off x="8020971" y="2007378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7473116" y="2238496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7055544" y="1776352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297987" y="1245440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7" name="Group 46"/>
          <p:cNvGrpSpPr/>
          <p:nvPr/>
        </p:nvGrpSpPr>
        <p:grpSpPr>
          <a:xfrm>
            <a:off x="3186909" y="4788634"/>
            <a:ext cx="1626232" cy="775725"/>
            <a:chOff x="3186909" y="4788634"/>
            <a:chExt cx="1626232" cy="775725"/>
          </a:xfrm>
        </p:grpSpPr>
        <p:sp>
          <p:nvSpPr>
            <p:cNvPr id="235" name="Rounded Rectangle 234"/>
            <p:cNvSpPr/>
            <p:nvPr/>
          </p:nvSpPr>
          <p:spPr>
            <a:xfrm>
              <a:off x="3202602" y="4788634"/>
              <a:ext cx="676810" cy="752912"/>
            </a:xfrm>
            <a:prstGeom prst="roundRect">
              <a:avLst>
                <a:gd name="adj" fmla="val 9333"/>
              </a:avLst>
            </a:prstGeom>
            <a:gradFill flip="none" rotWithShape="1">
              <a:gsLst>
                <a:gs pos="0">
                  <a:srgbClr val="9EDD74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191"/>
            <p:cNvGrpSpPr/>
            <p:nvPr/>
          </p:nvGrpSpPr>
          <p:grpSpPr>
            <a:xfrm>
              <a:off x="3186909" y="4818254"/>
              <a:ext cx="1626232" cy="746105"/>
              <a:chOff x="2317960" y="4175521"/>
              <a:chExt cx="1626232" cy="746105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2317960" y="4213612"/>
                <a:ext cx="708175" cy="681553"/>
                <a:chOff x="7055544" y="1245440"/>
                <a:chExt cx="1229175" cy="1263040"/>
              </a:xfrm>
            </p:grpSpPr>
            <p:grpSp>
              <p:nvGrpSpPr>
                <p:cNvPr id="6" name="Group 102"/>
                <p:cNvGrpSpPr/>
                <p:nvPr/>
              </p:nvGrpSpPr>
              <p:grpSpPr>
                <a:xfrm>
                  <a:off x="7319291" y="1319889"/>
                  <a:ext cx="828257" cy="918606"/>
                  <a:chOff x="6166764" y="1233627"/>
                  <a:chExt cx="1073993" cy="1169538"/>
                </a:xfrm>
              </p:grpSpPr>
              <p:sp>
                <p:nvSpPr>
                  <p:cNvPr id="27" name="Oval 26"/>
                  <p:cNvSpPr/>
                  <p:nvPr/>
                </p:nvSpPr>
                <p:spPr>
                  <a:xfrm>
                    <a:off x="6898757" y="1233627"/>
                    <a:ext cx="342000" cy="3437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Connector 27"/>
                  <p:cNvCxnSpPr>
                    <a:stCxn id="9" idx="1"/>
                    <a:endCxn id="12" idx="5"/>
                  </p:cNvCxnSpPr>
                  <p:nvPr/>
                </p:nvCxnSpPr>
                <p:spPr>
                  <a:xfrm rot="16200000" flipV="1">
                    <a:off x="6415372" y="1447917"/>
                    <a:ext cx="727019" cy="69565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>
                    <a:stCxn id="10" idx="0"/>
                    <a:endCxn id="27" idx="3"/>
                  </p:cNvCxnSpPr>
                  <p:nvPr/>
                </p:nvCxnSpPr>
                <p:spPr>
                  <a:xfrm rot="5400000" flipH="1" flipV="1">
                    <a:off x="6304963" y="1759286"/>
                    <a:ext cx="876141" cy="41161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>
                    <a:stCxn id="11" idx="6"/>
                    <a:endCxn id="9" idx="1"/>
                  </p:cNvCxnSpPr>
                  <p:nvPr/>
                </p:nvCxnSpPr>
                <p:spPr>
                  <a:xfrm>
                    <a:off x="6166764" y="1986645"/>
                    <a:ext cx="959945" cy="17260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>
                    <a:stCxn id="12" idx="5"/>
                  </p:cNvCxnSpPr>
                  <p:nvPr/>
                </p:nvCxnSpPr>
                <p:spPr>
                  <a:xfrm rot="16200000" flipH="1">
                    <a:off x="6025848" y="1837439"/>
                    <a:ext cx="916586" cy="10617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>
                    <a:stCxn id="27" idx="3"/>
                    <a:endCxn id="11" idx="6"/>
                  </p:cNvCxnSpPr>
                  <p:nvPr/>
                </p:nvCxnSpPr>
                <p:spPr>
                  <a:xfrm rot="5400000">
                    <a:off x="6327992" y="1365795"/>
                    <a:ext cx="459622" cy="78207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 rot="16200000" flipH="1">
                    <a:off x="6185141" y="1996732"/>
                    <a:ext cx="362174" cy="34199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>
                    <a:stCxn id="11" idx="6"/>
                    <a:endCxn id="12" idx="5"/>
                  </p:cNvCxnSpPr>
                  <p:nvPr/>
                </p:nvCxnSpPr>
                <p:spPr>
                  <a:xfrm flipV="1">
                    <a:off x="6166764" y="1432235"/>
                    <a:ext cx="264288" cy="55441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>
                    <a:stCxn id="10" idx="0"/>
                    <a:endCxn id="9" idx="1"/>
                  </p:cNvCxnSpPr>
                  <p:nvPr/>
                </p:nvCxnSpPr>
                <p:spPr>
                  <a:xfrm rot="5400000" flipH="1" flipV="1">
                    <a:off x="6710012" y="1986468"/>
                    <a:ext cx="243911" cy="58948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>
                    <a:stCxn id="12" idx="5"/>
                    <a:endCxn id="27" idx="3"/>
                  </p:cNvCxnSpPr>
                  <p:nvPr/>
                </p:nvCxnSpPr>
                <p:spPr>
                  <a:xfrm rot="16200000" flipH="1">
                    <a:off x="6642551" y="1220735"/>
                    <a:ext cx="94789" cy="51779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Oval 8"/>
                <p:cNvSpPr/>
                <p:nvPr/>
              </p:nvSpPr>
              <p:spPr>
                <a:xfrm>
                  <a:off x="8020971" y="2007378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7473116" y="2238496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7055544" y="1776352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7297987" y="1245440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103"/>
              <p:cNvGrpSpPr/>
              <p:nvPr/>
            </p:nvGrpSpPr>
            <p:grpSpPr>
              <a:xfrm>
                <a:off x="3217133" y="4175521"/>
                <a:ext cx="727059" cy="746105"/>
                <a:chOff x="7882893" y="3713168"/>
                <a:chExt cx="1221424" cy="1200278"/>
              </a:xfrm>
            </p:grpSpPr>
            <p:sp>
              <p:nvSpPr>
                <p:cNvPr id="100" name="Rounded Rectangle 99"/>
                <p:cNvSpPr/>
                <p:nvPr/>
              </p:nvSpPr>
              <p:spPr>
                <a:xfrm>
                  <a:off x="7882893" y="3713168"/>
                  <a:ext cx="1221424" cy="1200278"/>
                </a:xfrm>
                <a:prstGeom prst="roundRect">
                  <a:avLst>
                    <a:gd name="adj" fmla="val 9333"/>
                  </a:avLst>
                </a:prstGeom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gradFill flip="none" rotWithShape="1">
                    <a:gsLst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" name="Group 81"/>
                <p:cNvGrpSpPr/>
                <p:nvPr/>
              </p:nvGrpSpPr>
              <p:grpSpPr>
                <a:xfrm>
                  <a:off x="7922576" y="3751482"/>
                  <a:ext cx="1127691" cy="1122275"/>
                  <a:chOff x="7055544" y="1245440"/>
                  <a:chExt cx="1229175" cy="1263040"/>
                </a:xfrm>
              </p:grpSpPr>
              <p:sp>
                <p:nvSpPr>
                  <p:cNvPr id="88" name="Oval 87"/>
                  <p:cNvSpPr/>
                  <p:nvPr/>
                </p:nvSpPr>
                <p:spPr>
                  <a:xfrm>
                    <a:off x="7883794" y="1319887"/>
                    <a:ext cx="263748" cy="26998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8020971" y="2007378"/>
                    <a:ext cx="263748" cy="269984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7473116" y="2238496"/>
                    <a:ext cx="263748" cy="269984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7055544" y="1776352"/>
                    <a:ext cx="263748" cy="269984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7297987" y="1245440"/>
                    <a:ext cx="263748" cy="269984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189" name="Straight Connector 188"/>
            <p:cNvCxnSpPr>
              <a:stCxn id="88" idx="4"/>
              <a:endCxn id="84" idx="0"/>
            </p:cNvCxnSpPr>
            <p:nvPr/>
          </p:nvCxnSpPr>
          <p:spPr>
            <a:xfrm rot="16200000" flipH="1">
              <a:off x="4556193" y="5110155"/>
              <a:ext cx="230602" cy="74914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189314" y="3218938"/>
            <a:ext cx="4526834" cy="787667"/>
            <a:chOff x="3189314" y="3218938"/>
            <a:chExt cx="4526834" cy="787667"/>
          </a:xfrm>
        </p:grpSpPr>
        <p:grpSp>
          <p:nvGrpSpPr>
            <p:cNvPr id="26" name="Group 135"/>
            <p:cNvGrpSpPr/>
            <p:nvPr/>
          </p:nvGrpSpPr>
          <p:grpSpPr>
            <a:xfrm>
              <a:off x="4110313" y="3253693"/>
              <a:ext cx="684750" cy="752912"/>
              <a:chOff x="6553198" y="3627376"/>
              <a:chExt cx="1140922" cy="1286071"/>
            </a:xfrm>
          </p:grpSpPr>
          <p:sp>
            <p:nvSpPr>
              <p:cNvPr id="137" name="Rounded Rectangle 136"/>
              <p:cNvSpPr/>
              <p:nvPr/>
            </p:nvSpPr>
            <p:spPr>
              <a:xfrm>
                <a:off x="6566428" y="3627376"/>
                <a:ext cx="1127692" cy="1286071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0" name="Group 5"/>
              <p:cNvGrpSpPr/>
              <p:nvPr/>
            </p:nvGrpSpPr>
            <p:grpSpPr>
              <a:xfrm>
                <a:off x="6553196" y="3731383"/>
                <a:ext cx="1127691" cy="1122275"/>
                <a:chOff x="7055544" y="1245440"/>
                <a:chExt cx="1229175" cy="1263040"/>
              </a:xfrm>
            </p:grpSpPr>
            <p:grpSp>
              <p:nvGrpSpPr>
                <p:cNvPr id="34" name="Group 102"/>
                <p:cNvGrpSpPr/>
                <p:nvPr/>
              </p:nvGrpSpPr>
              <p:grpSpPr>
                <a:xfrm>
                  <a:off x="7319285" y="1319885"/>
                  <a:ext cx="828256" cy="918605"/>
                  <a:chOff x="6166764" y="1233627"/>
                  <a:chExt cx="1073993" cy="1169537"/>
                </a:xfrm>
              </p:grpSpPr>
              <p:sp>
                <p:nvSpPr>
                  <p:cNvPr id="144" name="Oval 143"/>
                  <p:cNvSpPr/>
                  <p:nvPr/>
                </p:nvSpPr>
                <p:spPr>
                  <a:xfrm>
                    <a:off x="6898757" y="1233627"/>
                    <a:ext cx="342000" cy="3437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45" name="Straight Connector 144"/>
                  <p:cNvCxnSpPr>
                    <a:stCxn id="140" idx="1"/>
                    <a:endCxn id="143" idx="5"/>
                  </p:cNvCxnSpPr>
                  <p:nvPr/>
                </p:nvCxnSpPr>
                <p:spPr>
                  <a:xfrm rot="16200000" flipV="1">
                    <a:off x="6415372" y="1447917"/>
                    <a:ext cx="727019" cy="69565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>
                    <a:stCxn id="141" idx="0"/>
                    <a:endCxn id="144" idx="3"/>
                  </p:cNvCxnSpPr>
                  <p:nvPr/>
                </p:nvCxnSpPr>
                <p:spPr>
                  <a:xfrm rot="5400000" flipH="1" flipV="1">
                    <a:off x="6304963" y="1759286"/>
                    <a:ext cx="876141" cy="41161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>
                    <a:stCxn id="142" idx="6"/>
                    <a:endCxn id="140" idx="1"/>
                  </p:cNvCxnSpPr>
                  <p:nvPr/>
                </p:nvCxnSpPr>
                <p:spPr>
                  <a:xfrm>
                    <a:off x="6166764" y="1986645"/>
                    <a:ext cx="959945" cy="17260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>
                    <a:stCxn id="143" idx="5"/>
                  </p:cNvCxnSpPr>
                  <p:nvPr/>
                </p:nvCxnSpPr>
                <p:spPr>
                  <a:xfrm rot="16200000" flipH="1">
                    <a:off x="6025848" y="1837439"/>
                    <a:ext cx="916586" cy="10617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rot="16200000" flipH="1">
                    <a:off x="6185141" y="1996732"/>
                    <a:ext cx="362174" cy="34199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>
                    <a:stCxn id="142" idx="6"/>
                    <a:endCxn id="143" idx="5"/>
                  </p:cNvCxnSpPr>
                  <p:nvPr/>
                </p:nvCxnSpPr>
                <p:spPr>
                  <a:xfrm flipV="1">
                    <a:off x="6166764" y="1432235"/>
                    <a:ext cx="264288" cy="55441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0" name="Oval 139"/>
                <p:cNvSpPr/>
                <p:nvPr/>
              </p:nvSpPr>
              <p:spPr>
                <a:xfrm>
                  <a:off x="8020971" y="2007378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7473116" y="2238496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7055544" y="1776352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7297987" y="1245440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2" name="Group 63"/>
            <p:cNvGrpSpPr/>
            <p:nvPr/>
          </p:nvGrpSpPr>
          <p:grpSpPr>
            <a:xfrm>
              <a:off x="3189314" y="3245918"/>
              <a:ext cx="684750" cy="752912"/>
              <a:chOff x="6553198" y="3627376"/>
              <a:chExt cx="1140922" cy="1286071"/>
            </a:xfrm>
          </p:grpSpPr>
          <p:sp>
            <p:nvSpPr>
              <p:cNvPr id="153" name="Rounded Rectangle 152"/>
              <p:cNvSpPr/>
              <p:nvPr/>
            </p:nvSpPr>
            <p:spPr>
              <a:xfrm>
                <a:off x="6566428" y="3627376"/>
                <a:ext cx="1127692" cy="1286071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rgbClr val="9EDD74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4" name="Group 5"/>
              <p:cNvGrpSpPr/>
              <p:nvPr/>
            </p:nvGrpSpPr>
            <p:grpSpPr>
              <a:xfrm>
                <a:off x="6553196" y="3731383"/>
                <a:ext cx="1127691" cy="1122275"/>
                <a:chOff x="7055544" y="1245440"/>
                <a:chExt cx="1229175" cy="1263040"/>
              </a:xfrm>
            </p:grpSpPr>
            <p:grpSp>
              <p:nvGrpSpPr>
                <p:cNvPr id="155" name="Group 102"/>
                <p:cNvGrpSpPr/>
                <p:nvPr/>
              </p:nvGrpSpPr>
              <p:grpSpPr>
                <a:xfrm>
                  <a:off x="7319285" y="1319885"/>
                  <a:ext cx="828256" cy="918606"/>
                  <a:chOff x="6166764" y="1233627"/>
                  <a:chExt cx="1073993" cy="1169538"/>
                </a:xfrm>
              </p:grpSpPr>
              <p:sp>
                <p:nvSpPr>
                  <p:cNvPr id="173" name="Oval 172"/>
                  <p:cNvSpPr/>
                  <p:nvPr/>
                </p:nvSpPr>
                <p:spPr>
                  <a:xfrm>
                    <a:off x="6898757" y="1233627"/>
                    <a:ext cx="342000" cy="3437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0" name="Straight Connector 189"/>
                  <p:cNvCxnSpPr>
                    <a:stCxn id="157" idx="1"/>
                    <a:endCxn id="172" idx="5"/>
                  </p:cNvCxnSpPr>
                  <p:nvPr/>
                </p:nvCxnSpPr>
                <p:spPr>
                  <a:xfrm rot="16200000" flipV="1">
                    <a:off x="6415372" y="1447917"/>
                    <a:ext cx="727019" cy="69565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>
                    <a:stCxn id="158" idx="0"/>
                    <a:endCxn id="173" idx="3"/>
                  </p:cNvCxnSpPr>
                  <p:nvPr/>
                </p:nvCxnSpPr>
                <p:spPr>
                  <a:xfrm rot="5400000" flipH="1" flipV="1">
                    <a:off x="6304963" y="1759286"/>
                    <a:ext cx="876141" cy="41161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>
                    <a:stCxn id="170" idx="6"/>
                    <a:endCxn id="157" idx="1"/>
                  </p:cNvCxnSpPr>
                  <p:nvPr/>
                </p:nvCxnSpPr>
                <p:spPr>
                  <a:xfrm>
                    <a:off x="6166764" y="1986645"/>
                    <a:ext cx="959945" cy="17260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>
                    <a:stCxn id="172" idx="5"/>
                  </p:cNvCxnSpPr>
                  <p:nvPr/>
                </p:nvCxnSpPr>
                <p:spPr>
                  <a:xfrm rot="16200000" flipH="1">
                    <a:off x="6025848" y="1837439"/>
                    <a:ext cx="916586" cy="10617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>
                    <a:stCxn id="173" idx="3"/>
                    <a:endCxn id="170" idx="6"/>
                  </p:cNvCxnSpPr>
                  <p:nvPr/>
                </p:nvCxnSpPr>
                <p:spPr>
                  <a:xfrm rot="5400000">
                    <a:off x="6327992" y="1365795"/>
                    <a:ext cx="459622" cy="78207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rot="16200000" flipH="1">
                    <a:off x="6185141" y="1996732"/>
                    <a:ext cx="362174" cy="34199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>
                    <a:stCxn id="170" idx="6"/>
                    <a:endCxn id="172" idx="5"/>
                  </p:cNvCxnSpPr>
                  <p:nvPr/>
                </p:nvCxnSpPr>
                <p:spPr>
                  <a:xfrm flipV="1">
                    <a:off x="6166764" y="1432235"/>
                    <a:ext cx="264288" cy="55441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>
                    <a:stCxn id="158" idx="0"/>
                    <a:endCxn id="157" idx="1"/>
                  </p:cNvCxnSpPr>
                  <p:nvPr/>
                </p:nvCxnSpPr>
                <p:spPr>
                  <a:xfrm rot="5400000" flipH="1" flipV="1">
                    <a:off x="6710012" y="1986468"/>
                    <a:ext cx="243911" cy="58948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>
                    <a:stCxn id="172" idx="5"/>
                    <a:endCxn id="173" idx="3"/>
                  </p:cNvCxnSpPr>
                  <p:nvPr/>
                </p:nvCxnSpPr>
                <p:spPr>
                  <a:xfrm rot="16200000" flipH="1">
                    <a:off x="6642551" y="1220735"/>
                    <a:ext cx="94789" cy="51779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>
                    <a:stCxn id="173" idx="3"/>
                    <a:endCxn id="157" idx="1"/>
                  </p:cNvCxnSpPr>
                  <p:nvPr/>
                </p:nvCxnSpPr>
                <p:spPr>
                  <a:xfrm rot="16200000" flipH="1">
                    <a:off x="6721660" y="1754203"/>
                    <a:ext cx="632230" cy="17786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7" name="Oval 156"/>
                <p:cNvSpPr/>
                <p:nvPr/>
              </p:nvSpPr>
              <p:spPr>
                <a:xfrm>
                  <a:off x="8020971" y="2007378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7473116" y="2238496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7055544" y="1776352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7297987" y="1245440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1" name="Group 135"/>
            <p:cNvGrpSpPr/>
            <p:nvPr/>
          </p:nvGrpSpPr>
          <p:grpSpPr>
            <a:xfrm>
              <a:off x="6094186" y="3218938"/>
              <a:ext cx="684750" cy="752912"/>
              <a:chOff x="6553198" y="3627376"/>
              <a:chExt cx="1140922" cy="1286071"/>
            </a:xfrm>
          </p:grpSpPr>
          <p:sp>
            <p:nvSpPr>
              <p:cNvPr id="202" name="Rounded Rectangle 201"/>
              <p:cNvSpPr/>
              <p:nvPr/>
            </p:nvSpPr>
            <p:spPr>
              <a:xfrm>
                <a:off x="6566428" y="3627376"/>
                <a:ext cx="1127692" cy="1286071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3" name="Group 5"/>
              <p:cNvGrpSpPr/>
              <p:nvPr/>
            </p:nvGrpSpPr>
            <p:grpSpPr>
              <a:xfrm>
                <a:off x="6553196" y="3731383"/>
                <a:ext cx="1127691" cy="1122275"/>
                <a:chOff x="7055544" y="1245440"/>
                <a:chExt cx="1229175" cy="1263040"/>
              </a:xfrm>
            </p:grpSpPr>
            <p:grpSp>
              <p:nvGrpSpPr>
                <p:cNvPr id="204" name="Group 102"/>
                <p:cNvGrpSpPr/>
                <p:nvPr/>
              </p:nvGrpSpPr>
              <p:grpSpPr>
                <a:xfrm>
                  <a:off x="7319285" y="1319885"/>
                  <a:ext cx="828256" cy="918605"/>
                  <a:chOff x="6166764" y="1233627"/>
                  <a:chExt cx="1073993" cy="1169537"/>
                </a:xfrm>
              </p:grpSpPr>
              <p:sp>
                <p:nvSpPr>
                  <p:cNvPr id="209" name="Oval 208"/>
                  <p:cNvSpPr/>
                  <p:nvPr/>
                </p:nvSpPr>
                <p:spPr>
                  <a:xfrm>
                    <a:off x="6898757" y="1233627"/>
                    <a:ext cx="342000" cy="3437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0" name="Straight Connector 209"/>
                  <p:cNvCxnSpPr>
                    <a:stCxn id="205" idx="1"/>
                    <a:endCxn id="208" idx="5"/>
                  </p:cNvCxnSpPr>
                  <p:nvPr/>
                </p:nvCxnSpPr>
                <p:spPr>
                  <a:xfrm rot="16200000" flipV="1">
                    <a:off x="6415372" y="1447917"/>
                    <a:ext cx="727019" cy="69565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Straight Connector 210"/>
                  <p:cNvCxnSpPr>
                    <a:stCxn id="206" idx="0"/>
                    <a:endCxn id="209" idx="3"/>
                  </p:cNvCxnSpPr>
                  <p:nvPr/>
                </p:nvCxnSpPr>
                <p:spPr>
                  <a:xfrm rot="5400000" flipH="1" flipV="1">
                    <a:off x="6304963" y="1759286"/>
                    <a:ext cx="876141" cy="41161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/>
                  <p:cNvCxnSpPr>
                    <a:stCxn id="207" idx="6"/>
                    <a:endCxn id="205" idx="1"/>
                  </p:cNvCxnSpPr>
                  <p:nvPr/>
                </p:nvCxnSpPr>
                <p:spPr>
                  <a:xfrm>
                    <a:off x="6166764" y="1986645"/>
                    <a:ext cx="959945" cy="17260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/>
                  <p:cNvCxnSpPr>
                    <a:stCxn id="208" idx="5"/>
                  </p:cNvCxnSpPr>
                  <p:nvPr/>
                </p:nvCxnSpPr>
                <p:spPr>
                  <a:xfrm rot="16200000" flipH="1">
                    <a:off x="6025848" y="1837439"/>
                    <a:ext cx="916586" cy="10617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 rot="16200000" flipH="1">
                    <a:off x="6185141" y="1996732"/>
                    <a:ext cx="362174" cy="34199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/>
                  <p:cNvCxnSpPr>
                    <a:stCxn id="207" idx="6"/>
                    <a:endCxn id="208" idx="5"/>
                  </p:cNvCxnSpPr>
                  <p:nvPr/>
                </p:nvCxnSpPr>
                <p:spPr>
                  <a:xfrm flipV="1">
                    <a:off x="6166764" y="1432235"/>
                    <a:ext cx="264288" cy="55441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5" name="Oval 204"/>
                <p:cNvSpPr/>
                <p:nvPr/>
              </p:nvSpPr>
              <p:spPr>
                <a:xfrm>
                  <a:off x="8020971" y="2007378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7473116" y="2238496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7055544" y="1776352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7297987" y="1245440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6" name="Group 63"/>
            <p:cNvGrpSpPr/>
            <p:nvPr/>
          </p:nvGrpSpPr>
          <p:grpSpPr>
            <a:xfrm>
              <a:off x="7031398" y="3237898"/>
              <a:ext cx="684750" cy="752912"/>
              <a:chOff x="6553198" y="3627376"/>
              <a:chExt cx="1140922" cy="1286071"/>
            </a:xfrm>
          </p:grpSpPr>
          <p:sp>
            <p:nvSpPr>
              <p:cNvPr id="217" name="Rounded Rectangle 216"/>
              <p:cNvSpPr/>
              <p:nvPr/>
            </p:nvSpPr>
            <p:spPr>
              <a:xfrm>
                <a:off x="6566428" y="3627376"/>
                <a:ext cx="1127692" cy="1286071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rgbClr val="9EDD74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8" name="Group 5"/>
              <p:cNvGrpSpPr/>
              <p:nvPr/>
            </p:nvGrpSpPr>
            <p:grpSpPr>
              <a:xfrm>
                <a:off x="6553196" y="3731383"/>
                <a:ext cx="1127691" cy="1122275"/>
                <a:chOff x="7055544" y="1245440"/>
                <a:chExt cx="1229175" cy="1263040"/>
              </a:xfrm>
            </p:grpSpPr>
            <p:grpSp>
              <p:nvGrpSpPr>
                <p:cNvPr id="219" name="Group 102"/>
                <p:cNvGrpSpPr/>
                <p:nvPr/>
              </p:nvGrpSpPr>
              <p:grpSpPr>
                <a:xfrm>
                  <a:off x="7319285" y="1319885"/>
                  <a:ext cx="828256" cy="918606"/>
                  <a:chOff x="6166764" y="1233627"/>
                  <a:chExt cx="1073993" cy="1169538"/>
                </a:xfrm>
              </p:grpSpPr>
              <p:sp>
                <p:nvSpPr>
                  <p:cNvPr id="224" name="Oval 223"/>
                  <p:cNvSpPr/>
                  <p:nvPr/>
                </p:nvSpPr>
                <p:spPr>
                  <a:xfrm>
                    <a:off x="6898757" y="1233627"/>
                    <a:ext cx="342000" cy="343736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8000"/>
                      </a:gs>
                      <a:gs pos="100000">
                        <a:schemeClr val="accent3">
                          <a:lumMod val="40000"/>
                          <a:lumOff val="60000"/>
                        </a:schemeClr>
                      </a:gs>
                    </a:gsLst>
                  </a:gradFill>
                  <a:ln>
                    <a:solidFill>
                      <a:srgbClr val="1E67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25" name="Straight Connector 224"/>
                  <p:cNvCxnSpPr>
                    <a:stCxn id="220" idx="1"/>
                    <a:endCxn id="223" idx="5"/>
                  </p:cNvCxnSpPr>
                  <p:nvPr/>
                </p:nvCxnSpPr>
                <p:spPr>
                  <a:xfrm rot="16200000" flipV="1">
                    <a:off x="6415372" y="1447917"/>
                    <a:ext cx="727019" cy="69565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>
                    <a:stCxn id="221" idx="0"/>
                    <a:endCxn id="224" idx="3"/>
                  </p:cNvCxnSpPr>
                  <p:nvPr/>
                </p:nvCxnSpPr>
                <p:spPr>
                  <a:xfrm rot="5400000" flipH="1" flipV="1">
                    <a:off x="6304963" y="1759286"/>
                    <a:ext cx="876141" cy="41161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226"/>
                  <p:cNvCxnSpPr>
                    <a:stCxn id="222" idx="6"/>
                    <a:endCxn id="220" idx="1"/>
                  </p:cNvCxnSpPr>
                  <p:nvPr/>
                </p:nvCxnSpPr>
                <p:spPr>
                  <a:xfrm>
                    <a:off x="6166764" y="1986645"/>
                    <a:ext cx="959945" cy="17260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Straight Connector 227"/>
                  <p:cNvCxnSpPr>
                    <a:stCxn id="223" idx="5"/>
                  </p:cNvCxnSpPr>
                  <p:nvPr/>
                </p:nvCxnSpPr>
                <p:spPr>
                  <a:xfrm rot="16200000" flipH="1">
                    <a:off x="6025848" y="1837439"/>
                    <a:ext cx="916586" cy="10617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Straight Connector 228"/>
                  <p:cNvCxnSpPr>
                    <a:stCxn id="224" idx="3"/>
                    <a:endCxn id="222" idx="6"/>
                  </p:cNvCxnSpPr>
                  <p:nvPr/>
                </p:nvCxnSpPr>
                <p:spPr>
                  <a:xfrm rot="5400000">
                    <a:off x="6327992" y="1365795"/>
                    <a:ext cx="459622" cy="78207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229"/>
                  <p:cNvCxnSpPr/>
                  <p:nvPr/>
                </p:nvCxnSpPr>
                <p:spPr>
                  <a:xfrm rot="16200000" flipH="1">
                    <a:off x="6185141" y="1996732"/>
                    <a:ext cx="362174" cy="34199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230"/>
                  <p:cNvCxnSpPr>
                    <a:stCxn id="222" idx="6"/>
                    <a:endCxn id="223" idx="5"/>
                  </p:cNvCxnSpPr>
                  <p:nvPr/>
                </p:nvCxnSpPr>
                <p:spPr>
                  <a:xfrm flipV="1">
                    <a:off x="6166764" y="1432235"/>
                    <a:ext cx="264288" cy="554412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/>
                  <p:cNvCxnSpPr>
                    <a:stCxn id="221" idx="0"/>
                    <a:endCxn id="220" idx="1"/>
                  </p:cNvCxnSpPr>
                  <p:nvPr/>
                </p:nvCxnSpPr>
                <p:spPr>
                  <a:xfrm rot="5400000" flipH="1" flipV="1">
                    <a:off x="6710012" y="1986468"/>
                    <a:ext cx="243911" cy="589484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/>
                  <p:cNvCxnSpPr>
                    <a:stCxn id="223" idx="5"/>
                    <a:endCxn id="224" idx="3"/>
                  </p:cNvCxnSpPr>
                  <p:nvPr/>
                </p:nvCxnSpPr>
                <p:spPr>
                  <a:xfrm rot="16200000" flipH="1">
                    <a:off x="6642551" y="1220735"/>
                    <a:ext cx="94789" cy="51779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>
                    <a:stCxn id="224" idx="3"/>
                    <a:endCxn id="220" idx="1"/>
                  </p:cNvCxnSpPr>
                  <p:nvPr/>
                </p:nvCxnSpPr>
                <p:spPr>
                  <a:xfrm rot="16200000" flipH="1">
                    <a:off x="6721660" y="1754203"/>
                    <a:ext cx="632230" cy="177867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0" name="Oval 219"/>
                <p:cNvSpPr/>
                <p:nvPr/>
              </p:nvSpPr>
              <p:spPr>
                <a:xfrm>
                  <a:off x="8020971" y="2007378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/>
                <p:cNvSpPr/>
                <p:nvPr/>
              </p:nvSpPr>
              <p:spPr>
                <a:xfrm>
                  <a:off x="7473116" y="2238496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/>
                <p:cNvSpPr/>
                <p:nvPr/>
              </p:nvSpPr>
              <p:spPr>
                <a:xfrm>
                  <a:off x="7055544" y="1776352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/>
                <p:cNvSpPr/>
                <p:nvPr/>
              </p:nvSpPr>
              <p:spPr>
                <a:xfrm>
                  <a:off x="7297987" y="1245440"/>
                  <a:ext cx="263748" cy="269984"/>
                </a:xfrm>
                <a:prstGeom prst="ellipse">
                  <a:avLst/>
                </a:prstGeom>
                <a:gradFill>
                  <a:gsLst>
                    <a:gs pos="0">
                      <a:srgbClr val="008000"/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</a:gradFill>
                <a:ln>
                  <a:solidFill>
                    <a:srgbClr val="1E67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Properties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93704" y="1288382"/>
            <a:ext cx="8229600" cy="4758401"/>
          </a:xfrm>
        </p:spPr>
        <p:txBody>
          <a:bodyPr>
            <a:normAutofit/>
          </a:bodyPr>
          <a:lstStyle/>
          <a:p>
            <a:r>
              <a:rPr lang="en-US" b="1" dirty="0" smtClean="0"/>
              <a:t>Intuitiveness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P1.</a:t>
            </a:r>
            <a:r>
              <a:rPr lang="en-US" sz="3000" dirty="0" smtClean="0"/>
              <a:t> Edge Importance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P2.</a:t>
            </a:r>
            <a:r>
              <a:rPr lang="en-US" sz="3000" dirty="0" smtClean="0"/>
              <a:t> Weight Awareness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P3.</a:t>
            </a:r>
            <a:r>
              <a:rPr lang="en-US" sz="3000" dirty="0" smtClean="0"/>
              <a:t> Edge-“</a:t>
            </a:r>
            <a:r>
              <a:rPr lang="en-US" sz="3000" dirty="0" err="1" smtClean="0"/>
              <a:t>Submodularity</a:t>
            </a:r>
            <a:r>
              <a:rPr lang="en-US" sz="3000" dirty="0" smtClean="0"/>
              <a:t>”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P4.</a:t>
            </a:r>
            <a:r>
              <a:rPr lang="en-US" sz="3000" dirty="0" smtClean="0"/>
              <a:t> Focus Awareness</a:t>
            </a:r>
          </a:p>
          <a:p>
            <a:pPr lvl="1"/>
            <a:endParaRPr lang="en-US" sz="3200" dirty="0" smtClean="0"/>
          </a:p>
          <a:p>
            <a:r>
              <a:rPr lang="en-US" b="1" dirty="0" smtClean="0"/>
              <a:t>Scalability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834" y="4477864"/>
            <a:ext cx="1045287" cy="11003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pic>
        <p:nvPicPr>
          <p:cNvPr id="8" name="Picture 7">
            <a:hlinkClick r:id="rId3" action="ppaction://hlinkpres?slideindex=15&amp;slidetitle=Comparison of methods revisited" tooltip="Details"/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668" y="6361798"/>
            <a:ext cx="456098" cy="45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Properties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93704" y="1288382"/>
            <a:ext cx="8229600" cy="4758401"/>
          </a:xfrm>
        </p:spPr>
        <p:txBody>
          <a:bodyPr>
            <a:normAutofit/>
          </a:bodyPr>
          <a:lstStyle/>
          <a:p>
            <a:r>
              <a:rPr lang="en-US" b="1" dirty="0" smtClean="0"/>
              <a:t>Intuitiveness</a:t>
            </a:r>
          </a:p>
          <a:p>
            <a:pPr lvl="1">
              <a:buNone/>
            </a:pPr>
            <a:r>
              <a:rPr lang="en-US" sz="3000" b="1" dirty="0" smtClean="0">
                <a:solidFill>
                  <a:srgbClr val="0000FF"/>
                </a:solidFill>
              </a:rPr>
              <a:t>P1. Edge Importance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P2.</a:t>
            </a:r>
            <a:r>
              <a:rPr lang="en-US" sz="3000" dirty="0" smtClean="0"/>
              <a:t> Weight Awareness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P3.</a:t>
            </a:r>
            <a:r>
              <a:rPr lang="en-US" sz="3000" dirty="0" smtClean="0"/>
              <a:t> Edge-“</a:t>
            </a:r>
            <a:r>
              <a:rPr lang="en-US" sz="3000" dirty="0" err="1" smtClean="0"/>
              <a:t>Submodularity</a:t>
            </a:r>
            <a:r>
              <a:rPr lang="en-US" sz="3000" dirty="0" smtClean="0"/>
              <a:t>”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P4.</a:t>
            </a:r>
            <a:r>
              <a:rPr lang="en-US" sz="3000" dirty="0" smtClean="0"/>
              <a:t> Focus Awareness</a:t>
            </a:r>
          </a:p>
          <a:p>
            <a:pPr lvl="1"/>
            <a:endParaRPr lang="en-US" sz="3200" dirty="0" smtClean="0"/>
          </a:p>
          <a:p>
            <a:r>
              <a:rPr lang="en-US" b="1" dirty="0" smtClean="0"/>
              <a:t>Scalability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>
            <a:off x="514336" y="1931823"/>
            <a:ext cx="476377" cy="5323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b10.png"/>
          <p:cNvPicPr>
            <a:picLocks noChangeAspect="1"/>
          </p:cNvPicPr>
          <p:nvPr/>
        </p:nvPicPr>
        <p:blipFill>
          <a:blip r:embed="rId3"/>
          <a:srcRect b="14152"/>
          <a:stretch>
            <a:fillRect/>
          </a:stretch>
        </p:blipFill>
        <p:spPr>
          <a:xfrm>
            <a:off x="6151562" y="1289050"/>
            <a:ext cx="2371725" cy="1109352"/>
          </a:xfrm>
          <a:prstGeom prst="rect">
            <a:avLst/>
          </a:prstGeom>
        </p:spPr>
      </p:pic>
      <p:pic>
        <p:nvPicPr>
          <p:cNvPr id="9" name="Picture 8" descr="mmb10.png"/>
          <p:cNvPicPr>
            <a:picLocks noChangeAspect="1"/>
          </p:cNvPicPr>
          <p:nvPr/>
        </p:nvPicPr>
        <p:blipFill>
          <a:blip r:embed="rId4"/>
          <a:srcRect b="16073"/>
          <a:stretch>
            <a:fillRect/>
          </a:stretch>
        </p:blipFill>
        <p:spPr>
          <a:xfrm>
            <a:off x="6102382" y="2783405"/>
            <a:ext cx="2425700" cy="114583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801840" y="4326140"/>
            <a:ext cx="4224528" cy="1521434"/>
          </a:xfrm>
          <a:prstGeom prst="roundRect">
            <a:avLst>
              <a:gd name="adj" fmla="val 5337"/>
            </a:avLst>
          </a:prstGeom>
          <a:noFill/>
          <a:ln w="28575">
            <a:gradFill flip="none" rotWithShape="1">
              <a:gsLst>
                <a:gs pos="0">
                  <a:srgbClr val="000090"/>
                </a:gs>
                <a:gs pos="100000">
                  <a:srgbClr val="3366FF"/>
                </a:gs>
              </a:gsLst>
              <a:lin ang="180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880"/>
              </a:lnSpc>
            </a:pPr>
            <a:r>
              <a:rPr lang="en-US" sz="2600" dirty="0" smtClean="0">
                <a:solidFill>
                  <a:schemeClr val="tx1"/>
                </a:solidFill>
                <a:latin typeface="Comic Sans MS"/>
              </a:rPr>
              <a:t>Creation of disconnected components matters more than small connectivity changes.</a:t>
            </a:r>
            <a:endParaRPr lang="en-US" sz="26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48562" y="2704025"/>
            <a:ext cx="2835058" cy="130459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338233">
            <a:off x="7323846" y="1225753"/>
            <a:ext cx="316303" cy="441232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570768">
            <a:off x="7139271" y="2850132"/>
            <a:ext cx="320040" cy="438912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pic>
        <p:nvPicPr>
          <p:cNvPr id="13" name="Picture 12">
            <a:hlinkClick r:id="rId5" action="ppaction://hlinkpres?slideindex=15&amp;slidetitle=Comparison of methods revisited" tooltip="Details"/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668" y="6361798"/>
            <a:ext cx="456098" cy="45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Properties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93704" y="1288382"/>
            <a:ext cx="8229600" cy="4758401"/>
          </a:xfrm>
        </p:spPr>
        <p:txBody>
          <a:bodyPr>
            <a:normAutofit/>
          </a:bodyPr>
          <a:lstStyle/>
          <a:p>
            <a:r>
              <a:rPr lang="en-US" b="1" dirty="0" smtClean="0"/>
              <a:t>Intuitiveness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P1.</a:t>
            </a:r>
            <a:r>
              <a:rPr lang="en-US" sz="3000" dirty="0" smtClean="0"/>
              <a:t> Edge Importance</a:t>
            </a:r>
          </a:p>
          <a:p>
            <a:pPr lvl="1">
              <a:buNone/>
            </a:pPr>
            <a:r>
              <a:rPr lang="en-US" sz="3000" b="1" dirty="0" smtClean="0">
                <a:solidFill>
                  <a:srgbClr val="0000FF"/>
                </a:solidFill>
              </a:rPr>
              <a:t>P2. Weight Awareness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P3.</a:t>
            </a:r>
            <a:r>
              <a:rPr lang="en-US" sz="3000" dirty="0" smtClean="0"/>
              <a:t> Edge-“</a:t>
            </a:r>
            <a:r>
              <a:rPr lang="en-US" sz="3000" dirty="0" err="1" smtClean="0"/>
              <a:t>Submodularity</a:t>
            </a:r>
            <a:r>
              <a:rPr lang="en-US" sz="3000" dirty="0" smtClean="0"/>
              <a:t>”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P4.</a:t>
            </a:r>
            <a:r>
              <a:rPr lang="en-US" sz="3000" dirty="0" smtClean="0"/>
              <a:t> Focus Awareness</a:t>
            </a:r>
          </a:p>
          <a:p>
            <a:pPr lvl="1"/>
            <a:endParaRPr lang="en-US" sz="3200" dirty="0" smtClean="0"/>
          </a:p>
          <a:p>
            <a:r>
              <a:rPr lang="en-US" b="1" dirty="0" smtClean="0"/>
              <a:t>Scalability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>
            <a:off x="514336" y="2474253"/>
            <a:ext cx="476377" cy="5323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529390" y="4326140"/>
            <a:ext cx="3541022" cy="1375906"/>
          </a:xfrm>
          <a:prstGeom prst="roundRect">
            <a:avLst>
              <a:gd name="adj" fmla="val 5337"/>
            </a:avLst>
          </a:prstGeom>
          <a:noFill/>
          <a:ln w="28575">
            <a:gradFill flip="none" rotWithShape="1">
              <a:gsLst>
                <a:gs pos="0">
                  <a:srgbClr val="000090"/>
                </a:gs>
                <a:gs pos="100000">
                  <a:srgbClr val="3366FF"/>
                </a:gs>
              </a:gsLst>
              <a:lin ang="180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880"/>
              </a:lnSpc>
            </a:pPr>
            <a:r>
              <a:rPr lang="en-US" sz="2600" dirty="0" smtClean="0">
                <a:solidFill>
                  <a:schemeClr val="tx1"/>
                </a:solidFill>
                <a:latin typeface="Comic Sans MS"/>
              </a:rPr>
              <a:t>The bigger the edge weight, the more the edge change matters.</a:t>
            </a:r>
            <a:endParaRPr lang="en-US" sz="2600" dirty="0">
              <a:solidFill>
                <a:schemeClr val="tx1"/>
              </a:solidFill>
              <a:latin typeface="Comic Sans MS"/>
            </a:endParaRPr>
          </a:p>
        </p:txBody>
      </p:sp>
      <p:pic>
        <p:nvPicPr>
          <p:cNvPr id="9" name="Picture 8" descr="w5b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59" y="2688193"/>
            <a:ext cx="2444750" cy="113347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5570768">
            <a:off x="7139271" y="2770752"/>
            <a:ext cx="320040" cy="438912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70943" y="2296268"/>
            <a:ext cx="87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Comic Sans MS"/>
              </a:rPr>
              <a:t>w</a:t>
            </a:r>
            <a:r>
              <a:rPr lang="en-US" sz="2800" b="1" dirty="0" smtClean="0">
                <a:solidFill>
                  <a:srgbClr val="FF0000"/>
                </a:solidFill>
                <a:latin typeface="Comic Sans MS"/>
              </a:rPr>
              <a:t>=5</a:t>
            </a:r>
            <a:endParaRPr lang="en-US" sz="2800" b="1" dirty="0">
              <a:solidFill>
                <a:srgbClr val="FF0000"/>
              </a:solidFill>
              <a:latin typeface="Comic Sans MS"/>
            </a:endParaRPr>
          </a:p>
        </p:txBody>
      </p:sp>
      <p:pic>
        <p:nvPicPr>
          <p:cNvPr id="12" name="Picture 11" descr="b10.png"/>
          <p:cNvPicPr>
            <a:picLocks noChangeAspect="1"/>
          </p:cNvPicPr>
          <p:nvPr/>
        </p:nvPicPr>
        <p:blipFill>
          <a:blip r:embed="rId4"/>
          <a:srcRect b="15754"/>
          <a:stretch>
            <a:fillRect/>
          </a:stretch>
        </p:blipFill>
        <p:spPr>
          <a:xfrm>
            <a:off x="5980634" y="1198023"/>
            <a:ext cx="2590800" cy="112342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2422" y="2598185"/>
            <a:ext cx="2835058" cy="130459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357203" y="1033058"/>
            <a:ext cx="87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Comic Sans MS"/>
              </a:rPr>
              <a:t>w</a:t>
            </a:r>
            <a:r>
              <a:rPr lang="en-US" sz="2800" b="1" dirty="0" smtClean="0">
                <a:solidFill>
                  <a:srgbClr val="FF0000"/>
                </a:solidFill>
                <a:latin typeface="Comic Sans MS"/>
              </a:rPr>
              <a:t>=1</a:t>
            </a:r>
            <a:endParaRPr lang="en-US" sz="2800" b="1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2160" y="1632363"/>
            <a:ext cx="4542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B7001D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US" sz="3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52596" y="3160683"/>
            <a:ext cx="4542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B7001D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US" sz="3400" dirty="0"/>
          </a:p>
        </p:txBody>
      </p:sp>
      <p:sp>
        <p:nvSpPr>
          <p:cNvPr id="20" name="Right Arrow 19"/>
          <p:cNvSpPr/>
          <p:nvPr/>
        </p:nvSpPr>
        <p:spPr>
          <a:xfrm rot="5570768">
            <a:off x="7159391" y="1242942"/>
            <a:ext cx="320040" cy="438912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7184876" y="1765418"/>
            <a:ext cx="228600" cy="1588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112400" y="3254048"/>
            <a:ext cx="356616" cy="158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pic>
        <p:nvPicPr>
          <p:cNvPr id="23" name="Picture 22">
            <a:hlinkClick r:id="rId5" action="ppaction://hlinkpres?slideindex=15&amp;slidetitle=Comparison of methods revisited" tooltip="Details"/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668" y="6361798"/>
            <a:ext cx="456098" cy="45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Properties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93704" y="1288382"/>
            <a:ext cx="8229600" cy="4758401"/>
          </a:xfrm>
        </p:spPr>
        <p:txBody>
          <a:bodyPr>
            <a:normAutofit/>
          </a:bodyPr>
          <a:lstStyle/>
          <a:p>
            <a:r>
              <a:rPr lang="en-US" b="1" dirty="0" smtClean="0"/>
              <a:t>Intuitiveness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P1.</a:t>
            </a:r>
            <a:r>
              <a:rPr lang="en-US" sz="3000" dirty="0" smtClean="0"/>
              <a:t> Edge Importance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P2.</a:t>
            </a:r>
            <a:r>
              <a:rPr lang="en-US" sz="3000" dirty="0" smtClean="0"/>
              <a:t> Weight Awareness</a:t>
            </a:r>
          </a:p>
          <a:p>
            <a:pPr lvl="1">
              <a:buNone/>
            </a:pPr>
            <a:r>
              <a:rPr lang="en-US" sz="3000" b="1" dirty="0" smtClean="0">
                <a:solidFill>
                  <a:srgbClr val="0000FF"/>
                </a:solidFill>
              </a:rPr>
              <a:t>P3. Edge-“</a:t>
            </a:r>
            <a:r>
              <a:rPr lang="en-US" sz="3000" b="1" dirty="0" err="1" smtClean="0">
                <a:solidFill>
                  <a:srgbClr val="0000FF"/>
                </a:solidFill>
              </a:rPr>
              <a:t>Submodularity</a:t>
            </a:r>
            <a:r>
              <a:rPr lang="en-US" sz="3000" b="1" dirty="0" smtClean="0">
                <a:solidFill>
                  <a:srgbClr val="0000FF"/>
                </a:solidFill>
              </a:rPr>
              <a:t>”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P4.</a:t>
            </a:r>
            <a:r>
              <a:rPr lang="en-US" sz="3000" dirty="0" smtClean="0"/>
              <a:t> Focus Awareness</a:t>
            </a:r>
          </a:p>
          <a:p>
            <a:pPr lvl="1"/>
            <a:endParaRPr lang="en-US" sz="3200" dirty="0" smtClean="0"/>
          </a:p>
          <a:p>
            <a:r>
              <a:rPr lang="en-US" b="1" dirty="0" smtClean="0"/>
              <a:t>Scalability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>
            <a:off x="514336" y="3043143"/>
            <a:ext cx="476377" cy="5323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32842" y="4326139"/>
            <a:ext cx="3490462" cy="2011810"/>
          </a:xfrm>
          <a:prstGeom prst="roundRect">
            <a:avLst>
              <a:gd name="adj" fmla="val 5337"/>
            </a:avLst>
          </a:prstGeom>
          <a:noFill/>
          <a:ln w="28575">
            <a:gradFill flip="none" rotWithShape="1">
              <a:gsLst>
                <a:gs pos="0">
                  <a:srgbClr val="000090"/>
                </a:gs>
                <a:gs pos="100000">
                  <a:srgbClr val="3366FF"/>
                </a:gs>
              </a:gsLst>
              <a:lin ang="180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80"/>
              </a:lnSpc>
            </a:pPr>
            <a:r>
              <a:rPr lang="en-US" sz="2600" dirty="0" smtClean="0">
                <a:solidFill>
                  <a:schemeClr val="tx1"/>
                </a:solidFill>
                <a:latin typeface="Comic Sans MS"/>
              </a:rPr>
              <a:t>“Diminishing Returns”: The sparser the graphs, the more important is a ‘’fixed’’ change.</a:t>
            </a:r>
            <a:endParaRPr lang="en-US" sz="2600" dirty="0">
              <a:solidFill>
                <a:schemeClr val="tx1"/>
              </a:solidFill>
              <a:latin typeface="Comic Sans MS"/>
            </a:endParaRPr>
          </a:p>
        </p:txBody>
      </p:sp>
      <p:pic>
        <p:nvPicPr>
          <p:cNvPr id="9" name="Picture 8" descr="edge_submodularity.png"/>
          <p:cNvPicPr>
            <a:picLocks noChangeAspect="1"/>
          </p:cNvPicPr>
          <p:nvPr/>
        </p:nvPicPr>
        <p:blipFill>
          <a:blip r:embed="rId2"/>
          <a:srcRect b="63193"/>
          <a:stretch>
            <a:fillRect/>
          </a:stretch>
        </p:blipFill>
        <p:spPr>
          <a:xfrm>
            <a:off x="5953566" y="1176885"/>
            <a:ext cx="2565400" cy="1139416"/>
          </a:xfrm>
          <a:prstGeom prst="rect">
            <a:avLst/>
          </a:prstGeom>
        </p:spPr>
      </p:pic>
      <p:pic>
        <p:nvPicPr>
          <p:cNvPr id="10" name="Picture 9" descr="edge_submodularity.png"/>
          <p:cNvPicPr>
            <a:picLocks noChangeAspect="1"/>
          </p:cNvPicPr>
          <p:nvPr/>
        </p:nvPicPr>
        <p:blipFill>
          <a:blip r:embed="rId2"/>
          <a:srcRect t="56106" b="7087"/>
          <a:stretch>
            <a:fillRect/>
          </a:stretch>
        </p:blipFill>
        <p:spPr>
          <a:xfrm>
            <a:off x="5988246" y="2618968"/>
            <a:ext cx="2565400" cy="113940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816282" y="2532035"/>
            <a:ext cx="2835058" cy="130459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3165149">
            <a:off x="8263946" y="3393423"/>
            <a:ext cx="346650" cy="364200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3165149">
            <a:off x="8175575" y="1927210"/>
            <a:ext cx="346650" cy="364200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357203" y="861068"/>
            <a:ext cx="87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Comic Sans MS"/>
              </a:rPr>
              <a:t>n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Comic Sans MS"/>
              </a:rPr>
              <a:t>=5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77678" y="1165358"/>
            <a:ext cx="9486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sz="3200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endParaRPr lang="en-US" sz="3200" b="1" baseline="-25000" dirty="0"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32842" y="2323238"/>
            <a:ext cx="9486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 Black"/>
              </a:rPr>
              <a:t>G</a:t>
            </a:r>
            <a:r>
              <a:rPr lang="en-US" sz="3200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endParaRPr lang="en-US" sz="3200" b="1" baseline="-25000" dirty="0"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483" y="1701808"/>
            <a:ext cx="9486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sz="3200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endParaRPr lang="en-US" sz="3200" b="1" baseline="-25000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74632" y="3601983"/>
            <a:ext cx="9486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Black"/>
              </a:rPr>
              <a:t>G</a:t>
            </a:r>
            <a:r>
              <a:rPr lang="en-US" sz="3200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endParaRPr lang="en-US" sz="3200" b="1" baseline="-25000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48587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pic>
        <p:nvPicPr>
          <p:cNvPr id="23" name="Picture 22">
            <a:hlinkClick r:id="rId3" action="ppaction://hlinkpres?slideindex=15&amp;slidetitle=Comparison of methods revisited" tooltip="Details"/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668" y="6361798"/>
            <a:ext cx="456098" cy="45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Properties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93704" y="1288382"/>
            <a:ext cx="8229600" cy="4758401"/>
          </a:xfrm>
        </p:spPr>
        <p:txBody>
          <a:bodyPr>
            <a:normAutofit/>
          </a:bodyPr>
          <a:lstStyle/>
          <a:p>
            <a:r>
              <a:rPr lang="en-US" b="1" dirty="0" smtClean="0"/>
              <a:t>Intuitiveness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P1.</a:t>
            </a:r>
            <a:r>
              <a:rPr lang="en-US" sz="3000" dirty="0" smtClean="0"/>
              <a:t> Edge Importance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P2.</a:t>
            </a:r>
            <a:r>
              <a:rPr lang="en-US" sz="3000" dirty="0" smtClean="0"/>
              <a:t> Weight Awareness</a:t>
            </a:r>
          </a:p>
          <a:p>
            <a:pPr lvl="1">
              <a:buNone/>
            </a:pPr>
            <a:r>
              <a:rPr lang="en-US" sz="3000" dirty="0" smtClean="0">
                <a:solidFill>
                  <a:srgbClr val="000090"/>
                </a:solidFill>
              </a:rPr>
              <a:t>P3.</a:t>
            </a:r>
            <a:r>
              <a:rPr lang="en-US" sz="3000" dirty="0" smtClean="0"/>
              <a:t> Edge-“</a:t>
            </a:r>
            <a:r>
              <a:rPr lang="en-US" sz="3000" dirty="0" err="1" smtClean="0"/>
              <a:t>Submodularity</a:t>
            </a:r>
            <a:r>
              <a:rPr lang="en-US" sz="3000" dirty="0" smtClean="0"/>
              <a:t>”</a:t>
            </a:r>
          </a:p>
          <a:p>
            <a:pPr lvl="1">
              <a:buNone/>
            </a:pPr>
            <a:r>
              <a:rPr lang="en-US" sz="3000" b="1" dirty="0" smtClean="0">
                <a:solidFill>
                  <a:srgbClr val="0000FF"/>
                </a:solidFill>
              </a:rPr>
              <a:t>P4. Focus Awareness</a:t>
            </a:r>
          </a:p>
          <a:p>
            <a:pPr lvl="1"/>
            <a:endParaRPr lang="en-US" sz="3200" dirty="0" smtClean="0"/>
          </a:p>
          <a:p>
            <a:r>
              <a:rPr lang="en-US" b="1" dirty="0" smtClean="0"/>
              <a:t>Scalability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>
            <a:off x="514336" y="3545883"/>
            <a:ext cx="476377" cy="5323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529390" y="4567773"/>
            <a:ext cx="3474720" cy="1623783"/>
          </a:xfrm>
          <a:prstGeom prst="roundRect">
            <a:avLst>
              <a:gd name="adj" fmla="val 5337"/>
            </a:avLst>
          </a:prstGeom>
          <a:noFill/>
          <a:ln w="28575">
            <a:gradFill flip="none" rotWithShape="1">
              <a:gsLst>
                <a:gs pos="0">
                  <a:srgbClr val="000090"/>
                </a:gs>
                <a:gs pos="100000">
                  <a:srgbClr val="3366FF"/>
                </a:gs>
              </a:gsLst>
              <a:lin ang="18000000" scaled="0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80"/>
              </a:lnSpc>
            </a:pPr>
            <a:r>
              <a:rPr lang="en-US" sz="2600" b="1" i="1" dirty="0" smtClean="0">
                <a:solidFill>
                  <a:schemeClr val="accent6">
                    <a:lumMod val="75000"/>
                  </a:schemeClr>
                </a:solidFill>
                <a:latin typeface="Comic Sans MS"/>
              </a:rPr>
              <a:t>Targeted </a:t>
            </a:r>
            <a:r>
              <a:rPr lang="en-US" sz="2600" dirty="0" smtClean="0">
                <a:solidFill>
                  <a:schemeClr val="tx1"/>
                </a:solidFill>
                <a:latin typeface="Comic Sans MS"/>
              </a:rPr>
              <a:t>changes are more important than </a:t>
            </a:r>
            <a:r>
              <a:rPr lang="en-US" sz="2600" b="1" i="1" dirty="0" smtClean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random</a:t>
            </a:r>
            <a:r>
              <a:rPr lang="en-US" sz="2600" dirty="0" smtClean="0">
                <a:solidFill>
                  <a:schemeClr val="accent4">
                    <a:lumMod val="75000"/>
                  </a:schemeClr>
                </a:solidFill>
                <a:latin typeface="Comic Sans MS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Comic Sans MS"/>
              </a:rPr>
              <a:t>changes of the same extent. </a:t>
            </a:r>
            <a:endParaRPr lang="en-US" sz="2600" dirty="0">
              <a:solidFill>
                <a:schemeClr val="tx1"/>
              </a:solidFill>
              <a:latin typeface="Comic Sans MS"/>
            </a:endParaRPr>
          </a:p>
        </p:txBody>
      </p:sp>
      <p:grpSp>
        <p:nvGrpSpPr>
          <p:cNvPr id="3" name="Group 123"/>
          <p:cNvGrpSpPr/>
          <p:nvPr/>
        </p:nvGrpSpPr>
        <p:grpSpPr>
          <a:xfrm>
            <a:off x="4649876" y="1836889"/>
            <a:ext cx="2212222" cy="1430873"/>
            <a:chOff x="4451456" y="1003399"/>
            <a:chExt cx="2212222" cy="1430873"/>
          </a:xfrm>
        </p:grpSpPr>
        <p:grpSp>
          <p:nvGrpSpPr>
            <p:cNvPr id="4" name="Group 8"/>
            <p:cNvGrpSpPr/>
            <p:nvPr/>
          </p:nvGrpSpPr>
          <p:grpSpPr>
            <a:xfrm>
              <a:off x="5209339" y="1003399"/>
              <a:ext cx="1454339" cy="1430873"/>
              <a:chOff x="6770242" y="804948"/>
              <a:chExt cx="2233217" cy="2152489"/>
            </a:xfrm>
          </p:grpSpPr>
          <p:grpSp>
            <p:nvGrpSpPr>
              <p:cNvPr id="5" name="Group 102"/>
              <p:cNvGrpSpPr/>
              <p:nvPr/>
            </p:nvGrpSpPr>
            <p:grpSpPr>
              <a:xfrm>
                <a:off x="6770245" y="1319890"/>
                <a:ext cx="2025565" cy="1407108"/>
                <a:chOff x="5454822" y="1233628"/>
                <a:chExt cx="2626531" cy="1791483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6629592" y="1785513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60C076"/>
                    </a:gs>
                  </a:gsLst>
                  <a:lin ang="0" scaled="1"/>
                  <a:tileRect/>
                </a:gradFill>
                <a:ln>
                  <a:solidFill>
                    <a:srgbClr val="60C07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010937" y="1233628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60C076"/>
                    </a:gs>
                  </a:gsLst>
                  <a:lin ang="0" scaled="1"/>
                  <a:tileRect/>
                </a:gradFill>
                <a:ln>
                  <a:solidFill>
                    <a:srgbClr val="60C07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Connector 30"/>
                <p:cNvCxnSpPr>
                  <a:stCxn id="29" idx="1"/>
                </p:cNvCxnSpPr>
                <p:nvPr/>
              </p:nvCxnSpPr>
              <p:spPr>
                <a:xfrm rot="16200000" flipV="1">
                  <a:off x="6440417" y="1596592"/>
                  <a:ext cx="285991" cy="19253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>
                  <a:stCxn id="29" idx="7"/>
                  <a:endCxn id="30" idx="3"/>
                </p:cNvCxnSpPr>
                <p:nvPr/>
              </p:nvCxnSpPr>
              <p:spPr>
                <a:xfrm rot="5400000" flipH="1" flipV="1">
                  <a:off x="6836851" y="1611682"/>
                  <a:ext cx="308827" cy="139515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>
                  <a:stCxn id="29" idx="6"/>
                </p:cNvCxnSpPr>
                <p:nvPr/>
              </p:nvCxnSpPr>
              <p:spPr>
                <a:xfrm flipV="1">
                  <a:off x="6971592" y="1907041"/>
                  <a:ext cx="381345" cy="5034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stCxn id="29" idx="5"/>
                </p:cNvCxnSpPr>
                <p:nvPr/>
              </p:nvCxnSpPr>
              <p:spPr>
                <a:xfrm rot="16200000" flipH="1">
                  <a:off x="6907257" y="2093160"/>
                  <a:ext cx="253074" cy="22457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>
                  <a:stCxn id="29" idx="3"/>
                </p:cNvCxnSpPr>
                <p:nvPr/>
              </p:nvCxnSpPr>
              <p:spPr>
                <a:xfrm rot="5400000">
                  <a:off x="6462554" y="2169557"/>
                  <a:ext cx="307771" cy="12647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>
                  <a:stCxn id="29" idx="2"/>
                </p:cNvCxnSpPr>
                <p:nvPr/>
              </p:nvCxnSpPr>
              <p:spPr>
                <a:xfrm rot="10800000" flipV="1">
                  <a:off x="6309822" y="1957380"/>
                  <a:ext cx="319771" cy="5033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7716062" y="1420222"/>
                  <a:ext cx="294081" cy="43650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>
                  <a:stCxn id="30" idx="6"/>
                </p:cNvCxnSpPr>
                <p:nvPr/>
              </p:nvCxnSpPr>
              <p:spPr>
                <a:xfrm flipV="1">
                  <a:off x="7352937" y="1369902"/>
                  <a:ext cx="678330" cy="3559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7437996" y="2453513"/>
                  <a:ext cx="422271" cy="1050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200000" flipH="1">
                  <a:off x="7135144" y="2757233"/>
                  <a:ext cx="399730" cy="13602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>
                  <a:endCxn id="42" idx="7"/>
                </p:cNvCxnSpPr>
                <p:nvPr/>
              </p:nvCxnSpPr>
              <p:spPr>
                <a:xfrm rot="5400000">
                  <a:off x="5755785" y="2120202"/>
                  <a:ext cx="253074" cy="27116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/>
                <p:cNvSpPr/>
                <p:nvPr/>
              </p:nvSpPr>
              <p:spPr>
                <a:xfrm>
                  <a:off x="5454822" y="2331984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8000"/>
                    </a:gs>
                    <a:gs pos="100000">
                      <a:srgbClr val="60C076"/>
                    </a:gs>
                  </a:gsLst>
                  <a:lin ang="0" scaled="1"/>
                  <a:tileRect/>
                </a:gradFill>
                <a:ln>
                  <a:solidFill>
                    <a:srgbClr val="60C07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 rot="16200000" flipH="1">
                  <a:off x="5677696" y="1545981"/>
                  <a:ext cx="359166" cy="32125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746737" y="1405496"/>
                  <a:ext cx="448495" cy="228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5400000" flipH="1" flipV="1">
                  <a:off x="6857580" y="2391577"/>
                  <a:ext cx="105036" cy="471965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>
                  <a:endCxn id="30" idx="2"/>
                </p:cNvCxnSpPr>
                <p:nvPr/>
              </p:nvCxnSpPr>
              <p:spPr>
                <a:xfrm flipV="1">
                  <a:off x="6537232" y="1405496"/>
                  <a:ext cx="473705" cy="228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30" idx="4"/>
                </p:cNvCxnSpPr>
                <p:nvPr/>
              </p:nvCxnSpPr>
              <p:spPr>
                <a:xfrm rot="16200000" flipH="1">
                  <a:off x="6872326" y="1886974"/>
                  <a:ext cx="704281" cy="8505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>
                  <a:stCxn id="42" idx="5"/>
                </p:cNvCxnSpPr>
                <p:nvPr/>
              </p:nvCxnSpPr>
              <p:spPr>
                <a:xfrm rot="16200000" flipH="1">
                  <a:off x="5768390" y="2603727"/>
                  <a:ext cx="227862" cy="27116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val 10"/>
              <p:cNvSpPr/>
              <p:nvPr/>
            </p:nvSpPr>
            <p:spPr>
              <a:xfrm>
                <a:off x="8234057" y="169744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035390" y="2156273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473116" y="223849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70892" y="1806130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341242" y="1319887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770242" y="1319888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9EDD74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739711" y="1337824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634293" y="223849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195432" y="2687453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stCxn id="28" idx="5"/>
                <a:endCxn id="20" idx="0"/>
              </p:cNvCxnSpPr>
              <p:nvPr/>
            </p:nvCxnSpPr>
            <p:spPr>
              <a:xfrm rot="16200000" flipH="1">
                <a:off x="8626729" y="1092968"/>
                <a:ext cx="302430" cy="18728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165865" y="2591999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459180" y="804948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60C076"/>
                  </a:gs>
                </a:gsLst>
                <a:lin ang="0" scaled="1"/>
                <a:tileRect/>
              </a:gradFill>
              <a:ln>
                <a:solidFill>
                  <a:srgbClr val="60C07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>
              <a:off x="4451456" y="1089773"/>
              <a:ext cx="94867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8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endParaRPr lang="en-US" sz="3200" b="1" baseline="-25000" dirty="0">
                <a:solidFill>
                  <a:srgbClr val="008000"/>
                </a:solidFill>
                <a:latin typeface="Arial Black"/>
              </a:endParaRPr>
            </a:p>
          </p:txBody>
        </p:sp>
      </p:grpSp>
      <p:grpSp>
        <p:nvGrpSpPr>
          <p:cNvPr id="6" name="Group 125"/>
          <p:cNvGrpSpPr/>
          <p:nvPr/>
        </p:nvGrpSpPr>
        <p:grpSpPr>
          <a:xfrm>
            <a:off x="6938955" y="2763468"/>
            <a:ext cx="2076874" cy="1531882"/>
            <a:chOff x="6978639" y="2485638"/>
            <a:chExt cx="2076874" cy="1531882"/>
          </a:xfrm>
        </p:grpSpPr>
        <p:grpSp>
          <p:nvGrpSpPr>
            <p:cNvPr id="9" name="Group 84"/>
            <p:cNvGrpSpPr/>
            <p:nvPr/>
          </p:nvGrpSpPr>
          <p:grpSpPr>
            <a:xfrm>
              <a:off x="7601174" y="2586648"/>
              <a:ext cx="1454339" cy="1430872"/>
              <a:chOff x="6770242" y="804948"/>
              <a:chExt cx="2233217" cy="2152489"/>
            </a:xfrm>
          </p:grpSpPr>
          <p:grpSp>
            <p:nvGrpSpPr>
              <p:cNvPr id="10" name="Group 102"/>
              <p:cNvGrpSpPr/>
              <p:nvPr/>
            </p:nvGrpSpPr>
            <p:grpSpPr>
              <a:xfrm>
                <a:off x="6770247" y="1319890"/>
                <a:ext cx="2025565" cy="1407108"/>
                <a:chOff x="5454822" y="1233628"/>
                <a:chExt cx="2626531" cy="1791483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6629592" y="1785513"/>
                  <a:ext cx="342000" cy="343736"/>
                </a:xfrm>
                <a:prstGeom prst="ellipse">
                  <a:avLst/>
                </a:prstGeom>
                <a:solidFill>
                  <a:schemeClr val="accent5">
                    <a:lumMod val="10000"/>
                  </a:schemeClr>
                </a:solidFill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7010937" y="1233628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3" name="Straight Connector 102"/>
                <p:cNvCxnSpPr>
                  <a:stCxn id="101" idx="1"/>
                </p:cNvCxnSpPr>
                <p:nvPr/>
              </p:nvCxnSpPr>
              <p:spPr>
                <a:xfrm rot="16200000" flipV="1">
                  <a:off x="6440417" y="1596592"/>
                  <a:ext cx="285991" cy="192530"/>
                </a:xfrm>
                <a:prstGeom prst="line">
                  <a:avLst/>
                </a:prstGeom>
                <a:ln w="412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>
                  <a:stCxn id="101" idx="7"/>
                  <a:endCxn id="102" idx="3"/>
                </p:cNvCxnSpPr>
                <p:nvPr/>
              </p:nvCxnSpPr>
              <p:spPr>
                <a:xfrm rot="5400000" flipH="1" flipV="1">
                  <a:off x="6836851" y="1611682"/>
                  <a:ext cx="308827" cy="139515"/>
                </a:xfrm>
                <a:prstGeom prst="line">
                  <a:avLst/>
                </a:prstGeom>
                <a:ln w="412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>
                  <a:stCxn id="101" idx="6"/>
                </p:cNvCxnSpPr>
                <p:nvPr/>
              </p:nvCxnSpPr>
              <p:spPr>
                <a:xfrm flipV="1">
                  <a:off x="6971592" y="1907041"/>
                  <a:ext cx="381345" cy="5034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>
                  <a:stCxn id="101" idx="5"/>
                </p:cNvCxnSpPr>
                <p:nvPr/>
              </p:nvCxnSpPr>
              <p:spPr>
                <a:xfrm rot="16200000" flipH="1">
                  <a:off x="6907257" y="2093160"/>
                  <a:ext cx="253074" cy="22457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>
                  <a:stCxn id="101" idx="3"/>
                </p:cNvCxnSpPr>
                <p:nvPr/>
              </p:nvCxnSpPr>
              <p:spPr>
                <a:xfrm rot="5400000">
                  <a:off x="6462554" y="2169557"/>
                  <a:ext cx="307771" cy="126476"/>
                </a:xfrm>
                <a:prstGeom prst="line">
                  <a:avLst/>
                </a:prstGeom>
                <a:ln w="412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>
                  <a:stCxn id="101" idx="2"/>
                </p:cNvCxnSpPr>
                <p:nvPr/>
              </p:nvCxnSpPr>
              <p:spPr>
                <a:xfrm rot="10800000" flipV="1">
                  <a:off x="6309822" y="1957380"/>
                  <a:ext cx="319771" cy="5033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rot="5400000" flipH="1" flipV="1">
                  <a:off x="7716062" y="1420222"/>
                  <a:ext cx="294081" cy="43650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>
                  <a:stCxn id="102" idx="6"/>
                </p:cNvCxnSpPr>
                <p:nvPr/>
              </p:nvCxnSpPr>
              <p:spPr>
                <a:xfrm flipV="1">
                  <a:off x="7352937" y="1369902"/>
                  <a:ext cx="678330" cy="3559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7437996" y="2453513"/>
                  <a:ext cx="422271" cy="1050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16200000" flipH="1">
                  <a:off x="7135144" y="2757233"/>
                  <a:ext cx="399730" cy="13602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>
                  <a:endCxn id="114" idx="7"/>
                </p:cNvCxnSpPr>
                <p:nvPr/>
              </p:nvCxnSpPr>
              <p:spPr>
                <a:xfrm rot="5400000">
                  <a:off x="5755785" y="2120202"/>
                  <a:ext cx="253074" cy="27116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/>
                <p:cNvSpPr/>
                <p:nvPr/>
              </p:nvSpPr>
              <p:spPr>
                <a:xfrm>
                  <a:off x="5454822" y="2331984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5677696" y="1545981"/>
                  <a:ext cx="359166" cy="32125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746737" y="1405496"/>
                  <a:ext cx="448495" cy="228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H="1" flipV="1">
                  <a:off x="6857580" y="2391577"/>
                  <a:ext cx="105036" cy="471965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>
                  <a:endCxn id="102" idx="2"/>
                </p:cNvCxnSpPr>
                <p:nvPr/>
              </p:nvCxnSpPr>
              <p:spPr>
                <a:xfrm flipV="1">
                  <a:off x="6537232" y="1405496"/>
                  <a:ext cx="473705" cy="228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>
                  <a:stCxn id="102" idx="4"/>
                </p:cNvCxnSpPr>
                <p:nvPr/>
              </p:nvCxnSpPr>
              <p:spPr>
                <a:xfrm rot="16200000" flipH="1">
                  <a:off x="6872326" y="1886974"/>
                  <a:ext cx="704281" cy="8505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>
                  <a:stCxn id="114" idx="5"/>
                </p:cNvCxnSpPr>
                <p:nvPr/>
              </p:nvCxnSpPr>
              <p:spPr>
                <a:xfrm rot="16200000" flipH="1">
                  <a:off x="5768390" y="2603727"/>
                  <a:ext cx="227862" cy="27116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Oval 86"/>
              <p:cNvSpPr/>
              <p:nvPr/>
            </p:nvSpPr>
            <p:spPr>
              <a:xfrm>
                <a:off x="8234057" y="169744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8035390" y="2156273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7473116" y="223849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7170892" y="1806130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7341242" y="1319887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770242" y="1319888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8739711" y="1337824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8634293" y="223849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8195432" y="2687453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Straight Connector 96"/>
              <p:cNvCxnSpPr>
                <a:stCxn id="100" idx="5"/>
                <a:endCxn id="93" idx="0"/>
              </p:cNvCxnSpPr>
              <p:nvPr/>
            </p:nvCxnSpPr>
            <p:spPr>
              <a:xfrm rot="16200000" flipH="1">
                <a:off x="8626729" y="1092968"/>
                <a:ext cx="302430" cy="18728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7165865" y="2591999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8459180" y="804948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6978639" y="2485638"/>
              <a:ext cx="15799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 err="1" smtClean="0">
                  <a:solidFill>
                    <a:srgbClr val="FF6600"/>
                  </a:solidFill>
                  <a:latin typeface="Comic Sans MS"/>
                </a:rPr>
                <a:t>targeted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 Black"/>
                </a:rPr>
                <a:t>G</a:t>
              </a:r>
              <a:r>
                <a:rPr lang="en-US" sz="3200" b="1" baseline="-25000" dirty="0" err="1" smtClean="0">
                  <a:solidFill>
                    <a:srgbClr val="FF0000"/>
                  </a:solidFill>
                  <a:latin typeface="Arial Black"/>
                </a:rPr>
                <a:t>B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’</a:t>
              </a:r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</p:grpSp>
      <p:grpSp>
        <p:nvGrpSpPr>
          <p:cNvPr id="23" name="Group 124"/>
          <p:cNvGrpSpPr/>
          <p:nvPr/>
        </p:nvGrpSpPr>
        <p:grpSpPr>
          <a:xfrm>
            <a:off x="6636433" y="947041"/>
            <a:ext cx="2305923" cy="1491379"/>
            <a:chOff x="6715801" y="920581"/>
            <a:chExt cx="2305923" cy="1491379"/>
          </a:xfrm>
        </p:grpSpPr>
        <p:grpSp>
          <p:nvGrpSpPr>
            <p:cNvPr id="24" name="Group 48"/>
            <p:cNvGrpSpPr/>
            <p:nvPr/>
          </p:nvGrpSpPr>
          <p:grpSpPr>
            <a:xfrm>
              <a:off x="7567385" y="981088"/>
              <a:ext cx="1454339" cy="1430872"/>
              <a:chOff x="6770242" y="804948"/>
              <a:chExt cx="2233217" cy="2152489"/>
            </a:xfrm>
          </p:grpSpPr>
          <p:grpSp>
            <p:nvGrpSpPr>
              <p:cNvPr id="26" name="Group 102"/>
              <p:cNvGrpSpPr/>
              <p:nvPr/>
            </p:nvGrpSpPr>
            <p:grpSpPr>
              <a:xfrm>
                <a:off x="6770247" y="1319890"/>
                <a:ext cx="2025565" cy="1407108"/>
                <a:chOff x="5454822" y="1233628"/>
                <a:chExt cx="2626531" cy="1791483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6629592" y="1785513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16200000" scaled="0"/>
                  <a:tileRect/>
                </a:gra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7010937" y="1233628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Connector 66"/>
                <p:cNvCxnSpPr>
                  <a:stCxn id="65" idx="1"/>
                </p:cNvCxnSpPr>
                <p:nvPr/>
              </p:nvCxnSpPr>
              <p:spPr>
                <a:xfrm rot="16200000" flipV="1">
                  <a:off x="6440417" y="1596592"/>
                  <a:ext cx="285991" cy="19253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>
                  <a:stCxn id="65" idx="7"/>
                  <a:endCxn id="66" idx="3"/>
                </p:cNvCxnSpPr>
                <p:nvPr/>
              </p:nvCxnSpPr>
              <p:spPr>
                <a:xfrm rot="5400000" flipH="1" flipV="1">
                  <a:off x="6836851" y="1611682"/>
                  <a:ext cx="308827" cy="139515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>
                  <a:stCxn id="65" idx="6"/>
                </p:cNvCxnSpPr>
                <p:nvPr/>
              </p:nvCxnSpPr>
              <p:spPr>
                <a:xfrm flipV="1">
                  <a:off x="6971592" y="1907041"/>
                  <a:ext cx="381345" cy="50340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>
                  <a:stCxn id="65" idx="5"/>
                </p:cNvCxnSpPr>
                <p:nvPr/>
              </p:nvCxnSpPr>
              <p:spPr>
                <a:xfrm rot="16200000" flipH="1">
                  <a:off x="6907257" y="2093160"/>
                  <a:ext cx="253074" cy="22457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>
                  <a:stCxn id="65" idx="3"/>
                </p:cNvCxnSpPr>
                <p:nvPr/>
              </p:nvCxnSpPr>
              <p:spPr>
                <a:xfrm rot="5400000">
                  <a:off x="6462554" y="2169557"/>
                  <a:ext cx="307771" cy="12647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stCxn id="65" idx="2"/>
                </p:cNvCxnSpPr>
                <p:nvPr/>
              </p:nvCxnSpPr>
              <p:spPr>
                <a:xfrm rot="10800000" flipV="1">
                  <a:off x="6309822" y="1957380"/>
                  <a:ext cx="319771" cy="5033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rot="5400000" flipH="1" flipV="1">
                  <a:off x="7716062" y="1420222"/>
                  <a:ext cx="294081" cy="436500"/>
                </a:xfrm>
                <a:prstGeom prst="line">
                  <a:avLst/>
                </a:prstGeom>
                <a:ln w="412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>
                  <a:stCxn id="66" idx="6"/>
                </p:cNvCxnSpPr>
                <p:nvPr/>
              </p:nvCxnSpPr>
              <p:spPr>
                <a:xfrm flipV="1">
                  <a:off x="7352937" y="1369902"/>
                  <a:ext cx="678330" cy="35594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37996" y="2453513"/>
                  <a:ext cx="422271" cy="1050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rot="16200000" flipH="1">
                  <a:off x="7135144" y="2757233"/>
                  <a:ext cx="399730" cy="13602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endCxn id="78" idx="7"/>
                </p:cNvCxnSpPr>
                <p:nvPr/>
              </p:nvCxnSpPr>
              <p:spPr>
                <a:xfrm rot="5400000">
                  <a:off x="5755785" y="2120202"/>
                  <a:ext cx="253074" cy="27116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77"/>
                <p:cNvSpPr/>
                <p:nvPr/>
              </p:nvSpPr>
              <p:spPr>
                <a:xfrm>
                  <a:off x="5454822" y="2331984"/>
                  <a:ext cx="342000" cy="3437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>
                <a:xfrm rot="16200000" flipH="1">
                  <a:off x="5677696" y="1545981"/>
                  <a:ext cx="359166" cy="321254"/>
                </a:xfrm>
                <a:prstGeom prst="line">
                  <a:avLst/>
                </a:prstGeom>
                <a:ln w="412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5746737" y="1405496"/>
                  <a:ext cx="448495" cy="228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rot="5400000" flipH="1" flipV="1">
                  <a:off x="6857580" y="2391577"/>
                  <a:ext cx="105036" cy="471965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>
                  <a:endCxn id="66" idx="2"/>
                </p:cNvCxnSpPr>
                <p:nvPr/>
              </p:nvCxnSpPr>
              <p:spPr>
                <a:xfrm flipV="1">
                  <a:off x="6537232" y="1405496"/>
                  <a:ext cx="473705" cy="22836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stCxn id="66" idx="4"/>
                </p:cNvCxnSpPr>
                <p:nvPr/>
              </p:nvCxnSpPr>
              <p:spPr>
                <a:xfrm rot="16200000" flipH="1">
                  <a:off x="6872326" y="1886974"/>
                  <a:ext cx="704281" cy="85059"/>
                </a:xfrm>
                <a:prstGeom prst="line">
                  <a:avLst/>
                </a:prstGeom>
                <a:ln w="41275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stCxn id="78" idx="5"/>
                </p:cNvCxnSpPr>
                <p:nvPr/>
              </p:nvCxnSpPr>
              <p:spPr>
                <a:xfrm rot="16200000" flipH="1">
                  <a:off x="5768390" y="2603727"/>
                  <a:ext cx="227862" cy="271169"/>
                </a:xfrm>
                <a:prstGeom prst="line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Oval 50"/>
              <p:cNvSpPr/>
              <p:nvPr/>
            </p:nvSpPr>
            <p:spPr>
              <a:xfrm>
                <a:off x="8234057" y="169744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8035390" y="2156273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473116" y="223849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170892" y="1806130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341242" y="1319887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770242" y="1319888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739711" y="1337824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8634293" y="2238496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195432" y="2687453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stCxn id="64" idx="5"/>
                <a:endCxn id="57" idx="0"/>
              </p:cNvCxnSpPr>
              <p:nvPr/>
            </p:nvCxnSpPr>
            <p:spPr>
              <a:xfrm rot="16200000" flipH="1">
                <a:off x="8626729" y="1092968"/>
                <a:ext cx="302430" cy="18728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7165865" y="2591999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8459180" y="804948"/>
                <a:ext cx="263748" cy="26998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6715801" y="920581"/>
              <a:ext cx="12410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4">
                      <a:lumMod val="75000"/>
                    </a:schemeClr>
                  </a:solidFill>
                  <a:latin typeface="Comic Sans MS"/>
                </a:rPr>
                <a:t>random</a:t>
              </a:r>
            </a:p>
            <a:p>
              <a:r>
                <a:rPr lang="en-US" sz="3200" b="1" dirty="0" smtClean="0">
                  <a:solidFill>
                    <a:srgbClr val="FF0000"/>
                  </a:solidFill>
                  <a:latin typeface="Arial Black"/>
                </a:rPr>
                <a:t>G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B</a:t>
              </a:r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</p:grpSp>
      <p:sp>
        <p:nvSpPr>
          <p:cNvPr id="127" name="Oval 126"/>
          <p:cNvSpPr/>
          <p:nvPr/>
        </p:nvSpPr>
        <p:spPr>
          <a:xfrm>
            <a:off x="6806675" y="2509561"/>
            <a:ext cx="2350553" cy="195237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-548067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pic>
        <p:nvPicPr>
          <p:cNvPr id="125" name="Picture 124">
            <a:hlinkClick r:id="rId2" action="ppaction://hlinkpres?slideindex=15&amp;slidetitle=Comparison of methods revisited" tooltip="Details"/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668" y="6361798"/>
            <a:ext cx="456098" cy="45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72" y="-445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state-of-the-art methods fare?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125" name="Content Placeholder 124"/>
          <p:cNvGraphicFramePr>
            <a:graphicFrameLocks noGrp="1"/>
          </p:cNvGraphicFramePr>
          <p:nvPr>
            <p:ph idx="1"/>
          </p:nvPr>
        </p:nvGraphicFramePr>
        <p:xfrm>
          <a:off x="253999" y="1654142"/>
          <a:ext cx="8890561" cy="36654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11580"/>
                <a:gridCol w="1189789"/>
                <a:gridCol w="1122947"/>
                <a:gridCol w="1082842"/>
                <a:gridCol w="1083403"/>
              </a:tblGrid>
              <a:tr h="4498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Metric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P4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Vertex/Edge 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Graph Edit Distance (XOR)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Signature Similarity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500" dirty="0" smtClean="0"/>
                        <a:t>λ-</a:t>
                      </a:r>
                      <a:r>
                        <a:rPr lang="en-US" sz="2500" dirty="0" smtClean="0"/>
                        <a:t>distance (adjacency matrix)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500" dirty="0" smtClean="0"/>
                        <a:t>λ-</a:t>
                      </a:r>
                      <a:r>
                        <a:rPr lang="en-US" sz="2500" dirty="0" smtClean="0"/>
                        <a:t>distance (graph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laplacian</a:t>
                      </a:r>
                      <a:r>
                        <a:rPr lang="en-US" sz="2500" baseline="0" dirty="0" smtClean="0"/>
                        <a:t>)</a:t>
                      </a:r>
                      <a:endParaRPr lang="en-US" sz="2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500" dirty="0" smtClean="0"/>
                        <a:t>λ-</a:t>
                      </a:r>
                      <a:r>
                        <a:rPr lang="en-US" sz="2500" dirty="0" smtClean="0"/>
                        <a:t>distance (normalized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lapl</a:t>
                      </a:r>
                      <a:r>
                        <a:rPr lang="en-US" sz="2500" baseline="0" dirty="0" smtClean="0"/>
                        <a:t>.)</a:t>
                      </a:r>
                      <a:endParaRPr lang="en-US" sz="2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  <a:endParaRPr lang="en-US" sz="2200" b="1" dirty="0">
                        <a:latin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26756" y="1204595"/>
            <a:ext cx="5004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Comic Sans MS"/>
              </a:rPr>
              <a:t>edge    weight    returns   focus</a:t>
            </a:r>
            <a:endParaRPr lang="en-US" sz="2200" dirty="0">
              <a:solidFill>
                <a:schemeClr val="bg1">
                  <a:lumMod val="65000"/>
                </a:schemeClr>
              </a:solidFill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789" y="5882098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80737" y="3529263"/>
            <a:ext cx="8863263" cy="1751263"/>
          </a:xfrm>
          <a:prstGeom prst="rect">
            <a:avLst/>
          </a:prstGeom>
          <a:solidFill>
            <a:schemeClr val="bg1">
              <a:alpha val="82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7085263" y="5320629"/>
            <a:ext cx="1764631" cy="601578"/>
          </a:xfrm>
          <a:prstGeom prst="wedgeRoundRectCallout">
            <a:avLst>
              <a:gd name="adj1" fmla="val -96591"/>
              <a:gd name="adj2" fmla="val -136231"/>
              <a:gd name="adj3" fmla="val 16667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1" dirty="0" smtClean="0">
                <a:latin typeface="Arial" pitchFamily="-112" charset="0"/>
              </a:rPr>
              <a:t>Later!</a:t>
            </a:r>
            <a:endParaRPr kumimoji="1" lang="en-US" sz="2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18958" y="721895"/>
            <a:ext cx="7772400" cy="3743157"/>
          </a:xfrm>
        </p:spPr>
        <p:txBody>
          <a:bodyPr/>
          <a:lstStyle/>
          <a:p>
            <a:r>
              <a:rPr lang="en-US" dirty="0" smtClean="0"/>
              <a:t>Is there a method that satisfies the properties?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Yes! </a:t>
            </a:r>
            <a:r>
              <a:rPr lang="en-US" dirty="0" err="1" smtClean="0"/>
              <a:t>DeltaCon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493" y="1443789"/>
            <a:ext cx="2001921" cy="25144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28" y="-221595"/>
            <a:ext cx="8229600" cy="1143000"/>
          </a:xfrm>
        </p:spPr>
        <p:txBody>
          <a:bodyPr/>
          <a:lstStyle/>
          <a:p>
            <a:r>
              <a:rPr lang="en-US" dirty="0" err="1" smtClean="0"/>
              <a:t>DeltaCon</a:t>
            </a:r>
            <a:r>
              <a:rPr lang="en-US" dirty="0" smtClean="0"/>
              <a:t>: 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16" y="734615"/>
            <a:ext cx="8726483" cy="12990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b="1" dirty="0" smtClean="0">
                <a:solidFill>
                  <a:srgbClr val="3366FF"/>
                </a:solidFill>
              </a:rPr>
              <a:t>STEP 1</a:t>
            </a:r>
            <a:r>
              <a:rPr lang="en-US" sz="2600" dirty="0" smtClean="0"/>
              <a:t>: Compute the </a:t>
            </a:r>
            <a:r>
              <a:rPr lang="en-US" sz="2600" dirty="0" err="1" smtClean="0"/>
              <a:t>pairwise</a:t>
            </a:r>
            <a:r>
              <a:rPr lang="en-US" sz="2600" dirty="0" smtClean="0"/>
              <a:t> node influence, </a:t>
            </a:r>
            <a:r>
              <a:rPr lang="en-US" sz="2600" dirty="0" smtClean="0">
                <a:solidFill>
                  <a:srgbClr val="008000"/>
                </a:solidFill>
                <a:latin typeface="Arial Black"/>
              </a:rPr>
              <a:t>S</a:t>
            </a:r>
            <a:r>
              <a:rPr lang="en-US" sz="2600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sz="2600" b="1" baseline="-25000" dirty="0" smtClean="0">
                <a:solidFill>
                  <a:srgbClr val="008000"/>
                </a:solidFill>
                <a:latin typeface="Arial Black"/>
              </a:rPr>
              <a:t> </a:t>
            </a:r>
            <a:r>
              <a:rPr lang="en-US" sz="2600" dirty="0" smtClean="0"/>
              <a:t>&amp; </a:t>
            </a:r>
            <a:r>
              <a:rPr lang="en-US" sz="2600" dirty="0" smtClean="0">
                <a:solidFill>
                  <a:srgbClr val="FF0000"/>
                </a:solidFill>
                <a:latin typeface="Arial Black"/>
              </a:rPr>
              <a:t>S</a:t>
            </a:r>
            <a:r>
              <a:rPr lang="en-US" sz="2600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endParaRPr lang="en-US" sz="2600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58" name="Group 221"/>
          <p:cNvGrpSpPr/>
          <p:nvPr/>
        </p:nvGrpSpPr>
        <p:grpSpPr>
          <a:xfrm>
            <a:off x="4250007" y="1267747"/>
            <a:ext cx="3786231" cy="2508938"/>
            <a:chOff x="4250007" y="1214827"/>
            <a:chExt cx="3786231" cy="2508938"/>
          </a:xfrm>
        </p:grpSpPr>
        <p:sp>
          <p:nvSpPr>
            <p:cNvPr id="160" name="TextBox 159"/>
            <p:cNvSpPr txBox="1"/>
            <p:nvPr/>
          </p:nvSpPr>
          <p:spPr>
            <a:xfrm>
              <a:off x="4250007" y="2256568"/>
              <a:ext cx="11729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smtClean="0">
                  <a:solidFill>
                    <a:srgbClr val="008000"/>
                  </a:solidFill>
                  <a:latin typeface="Arial Black"/>
                </a:rPr>
                <a:t>S</a:t>
              </a:r>
              <a:r>
                <a:rPr lang="en-US" sz="34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r>
                <a:rPr lang="en-US" sz="3400" b="1" baseline="-25000" dirty="0" smtClean="0"/>
                <a:t> </a:t>
              </a:r>
              <a:r>
                <a:rPr lang="en-US" sz="3400" b="1" dirty="0" smtClean="0"/>
                <a:t>=</a:t>
              </a:r>
              <a:endParaRPr lang="en-US" sz="3400" b="1" dirty="0"/>
            </a:p>
          </p:txBody>
        </p:sp>
        <p:pic>
          <p:nvPicPr>
            <p:cNvPr id="165" name="Picture 164" descr="baby_smurf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8930" y="1334661"/>
              <a:ext cx="429546" cy="352317"/>
            </a:xfrm>
            <a:prstGeom prst="rect">
              <a:avLst/>
            </a:prstGeom>
          </p:spPr>
        </p:pic>
        <p:pic>
          <p:nvPicPr>
            <p:cNvPr id="163" name="Picture 162" descr="baby_smurf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2679" y="2073450"/>
              <a:ext cx="429546" cy="352317"/>
            </a:xfrm>
            <a:prstGeom prst="rect">
              <a:avLst/>
            </a:prstGeom>
          </p:spPr>
        </p:pic>
        <p:pic>
          <p:nvPicPr>
            <p:cNvPr id="166" name="Picture 165" descr="red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9029" y="3279152"/>
              <a:ext cx="440123" cy="419231"/>
            </a:xfrm>
            <a:prstGeom prst="rect">
              <a:avLst/>
            </a:prstGeom>
          </p:spPr>
        </p:pic>
        <p:pic>
          <p:nvPicPr>
            <p:cNvPr id="167" name="Picture 166" descr="red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6115" y="1267747"/>
              <a:ext cx="440123" cy="419231"/>
            </a:xfrm>
            <a:prstGeom prst="rect">
              <a:avLst/>
            </a:prstGeom>
          </p:spPr>
        </p:pic>
        <p:pic>
          <p:nvPicPr>
            <p:cNvPr id="215" name="Picture 214" descr="stroumfita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5588" y="1214827"/>
              <a:ext cx="304847" cy="476143"/>
            </a:xfrm>
            <a:prstGeom prst="rect">
              <a:avLst/>
            </a:prstGeom>
          </p:spPr>
        </p:pic>
        <p:pic>
          <p:nvPicPr>
            <p:cNvPr id="216" name="Picture 215" descr="stroumfita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8955" y="1597307"/>
              <a:ext cx="304847" cy="476143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/>
            <a:srcRect l="6660" t="4444" r="16200" b="6667"/>
            <a:stretch>
              <a:fillRect/>
            </a:stretch>
          </p:blipFill>
          <p:spPr>
            <a:xfrm>
              <a:off x="5719397" y="1681110"/>
              <a:ext cx="2188497" cy="2042655"/>
            </a:xfrm>
            <a:prstGeom prst="rect">
              <a:avLst/>
            </a:prstGeom>
          </p:spPr>
        </p:pic>
      </p:grpSp>
      <p:grpSp>
        <p:nvGrpSpPr>
          <p:cNvPr id="79" name="Group 222"/>
          <p:cNvGrpSpPr/>
          <p:nvPr/>
        </p:nvGrpSpPr>
        <p:grpSpPr>
          <a:xfrm>
            <a:off x="4250007" y="3871748"/>
            <a:ext cx="3767267" cy="2514407"/>
            <a:chOff x="4250007" y="3818828"/>
            <a:chExt cx="3767267" cy="2514407"/>
          </a:xfrm>
        </p:grpSpPr>
        <p:pic>
          <p:nvPicPr>
            <p:cNvPr id="175" name="Picture 174" descr="baby_smurf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9966" y="3941806"/>
              <a:ext cx="429546" cy="352317"/>
            </a:xfrm>
            <a:prstGeom prst="rect">
              <a:avLst/>
            </a:prstGeom>
          </p:spPr>
        </p:pic>
        <p:pic>
          <p:nvPicPr>
            <p:cNvPr id="177" name="Picture 176" descr="stroumfita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0891" y="4180974"/>
              <a:ext cx="289762" cy="452582"/>
            </a:xfrm>
            <a:prstGeom prst="rect">
              <a:avLst/>
            </a:prstGeom>
          </p:spPr>
        </p:pic>
        <p:pic>
          <p:nvPicPr>
            <p:cNvPr id="178" name="Picture 177" descr="baby_smurf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3715" y="4640906"/>
              <a:ext cx="429546" cy="352317"/>
            </a:xfrm>
            <a:prstGeom prst="rect">
              <a:avLst/>
            </a:prstGeom>
          </p:spPr>
        </p:pic>
        <p:pic>
          <p:nvPicPr>
            <p:cNvPr id="179" name="Picture 178" descr="stroumfita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7311" y="3818828"/>
              <a:ext cx="304847" cy="476143"/>
            </a:xfrm>
            <a:prstGeom prst="rect">
              <a:avLst/>
            </a:prstGeom>
          </p:spPr>
        </p:pic>
        <p:pic>
          <p:nvPicPr>
            <p:cNvPr id="180" name="Picture 179" descr="red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0065" y="5912758"/>
              <a:ext cx="440123" cy="419231"/>
            </a:xfrm>
            <a:prstGeom prst="rect">
              <a:avLst/>
            </a:prstGeom>
          </p:spPr>
        </p:pic>
        <p:pic>
          <p:nvPicPr>
            <p:cNvPr id="181" name="Picture 180" descr="red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7151" y="3874893"/>
              <a:ext cx="440123" cy="419231"/>
            </a:xfrm>
            <a:prstGeom prst="rect">
              <a:avLst/>
            </a:prstGeom>
          </p:spPr>
        </p:pic>
        <p:sp>
          <p:nvSpPr>
            <p:cNvPr id="204" name="TextBox 203"/>
            <p:cNvSpPr txBox="1"/>
            <p:nvPr/>
          </p:nvSpPr>
          <p:spPr>
            <a:xfrm>
              <a:off x="4250007" y="4754463"/>
              <a:ext cx="1012672" cy="913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 Black"/>
                </a:rPr>
                <a:t>S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B </a:t>
              </a:r>
              <a:r>
                <a:rPr lang="en-US" sz="3200" b="1" dirty="0" smtClean="0"/>
                <a:t>=</a:t>
              </a:r>
            </a:p>
            <a:p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  <p:pic>
          <p:nvPicPr>
            <p:cNvPr id="220" name="Picture 219"/>
            <p:cNvPicPr>
              <a:picLocks/>
            </p:cNvPicPr>
            <p:nvPr/>
          </p:nvPicPr>
          <p:blipFill>
            <a:blip r:embed="rId6"/>
            <a:srcRect l="6585" t="5053" r="15220" b="6316"/>
            <a:stretch>
              <a:fillRect/>
            </a:stretch>
          </p:blipFill>
          <p:spPr>
            <a:xfrm>
              <a:off x="5677276" y="4294123"/>
              <a:ext cx="2276856" cy="2039112"/>
            </a:xfrm>
            <a:prstGeom prst="rect">
              <a:avLst/>
            </a:prstGeom>
          </p:spPr>
        </p:pic>
      </p:grpSp>
      <p:sp>
        <p:nvSpPr>
          <p:cNvPr id="152" name="TextBox 151"/>
          <p:cNvSpPr txBox="1"/>
          <p:nvPr/>
        </p:nvSpPr>
        <p:spPr>
          <a:xfrm>
            <a:off x="-761996" y="5895467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  <p:grpSp>
        <p:nvGrpSpPr>
          <p:cNvPr id="153" name="Group 152"/>
          <p:cNvGrpSpPr/>
          <p:nvPr/>
        </p:nvGrpSpPr>
        <p:grpSpPr>
          <a:xfrm>
            <a:off x="391061" y="1248076"/>
            <a:ext cx="3298624" cy="4527497"/>
            <a:chOff x="391060" y="1127764"/>
            <a:chExt cx="3630590" cy="4983134"/>
          </a:xfrm>
        </p:grpSpPr>
        <p:grpSp>
          <p:nvGrpSpPr>
            <p:cNvPr id="154" name="Group 172"/>
            <p:cNvGrpSpPr/>
            <p:nvPr/>
          </p:nvGrpSpPr>
          <p:grpSpPr>
            <a:xfrm>
              <a:off x="391060" y="1127764"/>
              <a:ext cx="3630590" cy="4983134"/>
              <a:chOff x="391060" y="1127764"/>
              <a:chExt cx="3630590" cy="4983134"/>
            </a:xfrm>
          </p:grpSpPr>
          <p:sp>
            <p:nvSpPr>
              <p:cNvPr id="162" name="Rounded Rectangle 161"/>
              <p:cNvSpPr/>
              <p:nvPr/>
            </p:nvSpPr>
            <p:spPr>
              <a:xfrm>
                <a:off x="391060" y="3713169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>
                <a:off x="391060" y="1214886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rgbClr val="93BC98"/>
                  </a:gs>
                  <a:gs pos="100000">
                    <a:srgbClr val="E7FCE5"/>
                  </a:gs>
                </a:gsLst>
                <a:lin ang="16200000" scaled="0"/>
                <a:tileRect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0" name="Group 101"/>
              <p:cNvGrpSpPr/>
              <p:nvPr/>
            </p:nvGrpSpPr>
            <p:grpSpPr>
              <a:xfrm>
                <a:off x="457201" y="1404330"/>
                <a:ext cx="3125249" cy="2181806"/>
                <a:chOff x="3107532" y="4731071"/>
                <a:chExt cx="3061365" cy="2349425"/>
              </a:xfrm>
            </p:grpSpPr>
            <p:grpSp>
              <p:nvGrpSpPr>
                <p:cNvPr id="245" name="Group 70"/>
                <p:cNvGrpSpPr/>
                <p:nvPr/>
              </p:nvGrpSpPr>
              <p:grpSpPr>
                <a:xfrm rot="1809498">
                  <a:off x="3114424" y="5214227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273" name="Oval 272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Oval 72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Oval 73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Oval 275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Oval 276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Oval 277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0" name="Straight Connector 279"/>
                  <p:cNvCxnSpPr>
                    <a:endCxn id="276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Straight Connector 280"/>
                  <p:cNvCxnSpPr>
                    <a:stCxn id="273" idx="4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>
                    <a:endCxn id="273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>
                    <a:stCxn id="276" idx="0"/>
                    <a:endCxn id="277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Straight Connector 283"/>
                  <p:cNvCxnSpPr>
                    <a:endCxn id="276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>
                    <a:stCxn id="288" idx="6"/>
                    <a:endCxn id="277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/>
                  <p:cNvCxnSpPr>
                    <a:stCxn id="278" idx="5"/>
                    <a:endCxn id="279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/>
                  <p:cNvCxnSpPr>
                    <a:stCxn id="278" idx="2"/>
                    <a:endCxn id="277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8" name="Oval 287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9" name="Oval 288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Oval 289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1" name="Oval 290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Oval 292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4" name="Oval 293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Oval 294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6" name="Oval 295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stCxn id="277" idx="3"/>
                    <a:endCxn id="291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" name="Oval 297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Oval 298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0" name="Oval 299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6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247" name="Oval 246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Oval 247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Oval 12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Oval 13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Oval 251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Oval 252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54" name="Straight Connector 253"/>
                  <p:cNvCxnSpPr>
                    <a:endCxn id="253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>
                    <a:stCxn id="248" idx="0"/>
                    <a:endCxn id="247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Straight Connector 255"/>
                  <p:cNvCxnSpPr/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Connector 256"/>
                  <p:cNvCxnSpPr>
                    <a:stCxn id="249" idx="6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Straight Connector 257"/>
                  <p:cNvCxnSpPr>
                    <a:stCxn id="260" idx="6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>
                    <a:stCxn id="252" idx="2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0" name="Oval 259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Oval 260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Oval 261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3" name="Oval 262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Oval 264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Oval 265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Oval 266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8" name="Oval 267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Oval 268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Oval 269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Oval 270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2" name="Straight Connector 271"/>
                  <p:cNvCxnSpPr>
                    <a:stCxn id="264" idx="6"/>
                    <a:endCxn id="271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1" name="Group 102"/>
              <p:cNvGrpSpPr/>
              <p:nvPr/>
            </p:nvGrpSpPr>
            <p:grpSpPr>
              <a:xfrm>
                <a:off x="503776" y="3924912"/>
                <a:ext cx="3092620" cy="2185986"/>
                <a:chOff x="3107532" y="4731071"/>
                <a:chExt cx="3061365" cy="2349427"/>
              </a:xfrm>
            </p:grpSpPr>
            <p:grpSp>
              <p:nvGrpSpPr>
                <p:cNvPr id="174" name="Group 70"/>
                <p:cNvGrpSpPr/>
                <p:nvPr/>
              </p:nvGrpSpPr>
              <p:grpSpPr>
                <a:xfrm rot="1809498">
                  <a:off x="3114424" y="5214229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213" name="Oval 212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Oval 213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217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Oval 220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Oval 221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Oval 222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24" name="Straight Connector 223"/>
                  <p:cNvCxnSpPr>
                    <a:stCxn id="214" idx="5"/>
                    <a:endCxn id="218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/>
                  <p:cNvCxnSpPr>
                    <a:stCxn id="213" idx="4"/>
                    <a:endCxn id="217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>
                    <a:stCxn id="221" idx="6"/>
                    <a:endCxn id="223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226"/>
                  <p:cNvCxnSpPr>
                    <a:stCxn id="218" idx="0"/>
                    <a:endCxn id="221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Straight Connector 227"/>
                  <p:cNvCxnSpPr>
                    <a:stCxn id="217" idx="6"/>
                    <a:endCxn id="218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Straight Connector 228"/>
                  <p:cNvCxnSpPr>
                    <a:stCxn id="232" idx="6"/>
                    <a:endCxn id="221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229"/>
                  <p:cNvCxnSpPr>
                    <a:stCxn id="222" idx="5"/>
                    <a:endCxn id="223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230"/>
                  <p:cNvCxnSpPr>
                    <a:stCxn id="222" idx="2"/>
                    <a:endCxn id="221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2" name="Oval 231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Oval 238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Oval 239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Oval 241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Oval 242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4" name="Straight Connector 243"/>
                  <p:cNvCxnSpPr>
                    <a:stCxn id="236" idx="6"/>
                    <a:endCxn id="243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182" name="Oval 181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Oval 182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Oval 183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Oval 184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Oval 185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Oval 186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89" name="Straight Connector 188"/>
                  <p:cNvCxnSpPr>
                    <a:stCxn id="183" idx="5"/>
                    <a:endCxn id="185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>
                    <a:stCxn id="182" idx="4"/>
                    <a:endCxn id="184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>
                    <a:stCxn id="186" idx="6"/>
                    <a:endCxn id="188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>
                    <a:stCxn id="183" idx="0"/>
                    <a:endCxn id="182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>
                    <a:stCxn id="185" idx="0"/>
                    <a:endCxn id="186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>
                    <a:stCxn id="184" idx="6"/>
                    <a:endCxn id="185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>
                    <a:stCxn id="198" idx="6"/>
                    <a:endCxn id="186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>
                    <a:stCxn id="187" idx="5"/>
                    <a:endCxn id="188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>
                    <a:stCxn id="187" idx="2"/>
                    <a:endCxn id="186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8" name="Oval 197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Oval 198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Oval 199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Oval 200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Oval 201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Oval 202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Oval 204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Oval 205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Oval 206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8" name="Straight Connector 207"/>
                  <p:cNvCxnSpPr>
                    <a:stCxn id="186" idx="3"/>
                    <a:endCxn id="201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9" name="Oval 208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Oval 210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2" name="Straight Connector 211"/>
                  <p:cNvCxnSpPr>
                    <a:stCxn id="202" idx="6"/>
                    <a:endCxn id="211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2" name="TextBox 171"/>
              <p:cNvSpPr txBox="1"/>
              <p:nvPr/>
            </p:nvSpPr>
            <p:spPr>
              <a:xfrm>
                <a:off x="3034705" y="1127764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8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endParaRPr lang="en-US" sz="3200" b="1" baseline="-25000" dirty="0">
                  <a:solidFill>
                    <a:srgbClr val="008000"/>
                  </a:solidFill>
                  <a:latin typeface="Arial Black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3072978" y="3644848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endParaRPr lang="en-US" sz="3200" b="1" baseline="-25000" dirty="0">
                  <a:solidFill>
                    <a:srgbClr val="FF0000"/>
                  </a:solidFill>
                  <a:latin typeface="Arial Black"/>
                </a:endParaRPr>
              </a:p>
            </p:txBody>
          </p:sp>
        </p:grp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4947" y="1769813"/>
              <a:ext cx="677758" cy="753064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4947" y="4259194"/>
              <a:ext cx="677758" cy="753064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 rotWithShape="1">
            <a:blip r:embed="rId8"/>
            <a:srcRect l="4901" r="4681" b="1770"/>
            <a:stretch/>
          </p:blipFill>
          <p:spPr>
            <a:xfrm>
              <a:off x="1865376" y="3758903"/>
              <a:ext cx="374904" cy="667512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8"/>
            <a:srcRect l="4901" r="4681" b="1770"/>
            <a:stretch/>
          </p:blipFill>
          <p:spPr>
            <a:xfrm>
              <a:off x="1851193" y="1267745"/>
              <a:ext cx="374904" cy="667512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7678" y="3033036"/>
              <a:ext cx="589491" cy="543723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0281" y="5514246"/>
              <a:ext cx="589491" cy="543723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0" y="646341"/>
            <a:ext cx="1092200" cy="1293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small" dirty="0" err="1" smtClean="0"/>
              <a:t>DeltaCon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4" name="Group 335"/>
          <p:cNvGrpSpPr/>
          <p:nvPr/>
        </p:nvGrpSpPr>
        <p:grpSpPr>
          <a:xfrm>
            <a:off x="709616" y="2977884"/>
            <a:ext cx="3527417" cy="2350765"/>
            <a:chOff x="4250007" y="1214827"/>
            <a:chExt cx="3786231" cy="2523246"/>
          </a:xfrm>
        </p:grpSpPr>
        <p:sp>
          <p:nvSpPr>
            <p:cNvPr id="25" name="TextBox 24"/>
            <p:cNvSpPr txBox="1"/>
            <p:nvPr/>
          </p:nvSpPr>
          <p:spPr>
            <a:xfrm>
              <a:off x="4250007" y="2256568"/>
              <a:ext cx="11729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smtClean="0">
                  <a:solidFill>
                    <a:srgbClr val="008000"/>
                  </a:solidFill>
                  <a:latin typeface="Arial Black"/>
                </a:rPr>
                <a:t>S</a:t>
              </a:r>
              <a:r>
                <a:rPr lang="en-US" sz="34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r>
                <a:rPr lang="en-US" sz="3400" b="1" baseline="-25000" dirty="0" smtClean="0"/>
                <a:t> </a:t>
              </a:r>
              <a:r>
                <a:rPr lang="en-US" sz="3400" b="1" dirty="0" smtClean="0"/>
                <a:t>=</a:t>
              </a:r>
              <a:endParaRPr lang="en-US" sz="3400" b="1" dirty="0"/>
            </a:p>
          </p:txBody>
        </p:sp>
        <p:pic>
          <p:nvPicPr>
            <p:cNvPr id="26" name="Picture 25" descr="baby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8930" y="1334661"/>
              <a:ext cx="429546" cy="352317"/>
            </a:xfrm>
            <a:prstGeom prst="rect">
              <a:avLst/>
            </a:prstGeom>
          </p:spPr>
        </p:pic>
        <p:pic>
          <p:nvPicPr>
            <p:cNvPr id="27" name="Picture 26" descr="baby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2679" y="2073450"/>
              <a:ext cx="429546" cy="352317"/>
            </a:xfrm>
            <a:prstGeom prst="rect">
              <a:avLst/>
            </a:prstGeom>
          </p:spPr>
        </p:pic>
        <p:pic>
          <p:nvPicPr>
            <p:cNvPr id="28" name="Picture 27" descr="red_smurf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345" y="3318842"/>
              <a:ext cx="440123" cy="419231"/>
            </a:xfrm>
            <a:prstGeom prst="rect">
              <a:avLst/>
            </a:prstGeom>
          </p:spPr>
        </p:pic>
        <p:pic>
          <p:nvPicPr>
            <p:cNvPr id="29" name="Picture 28" descr="red_smurf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6115" y="1267747"/>
              <a:ext cx="440123" cy="419231"/>
            </a:xfrm>
            <a:prstGeom prst="rect">
              <a:avLst/>
            </a:prstGeom>
          </p:spPr>
        </p:pic>
        <p:pic>
          <p:nvPicPr>
            <p:cNvPr id="30" name="Picture 29" descr="stroumfita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5588" y="1214827"/>
              <a:ext cx="304847" cy="476143"/>
            </a:xfrm>
            <a:prstGeom prst="rect">
              <a:avLst/>
            </a:prstGeom>
          </p:spPr>
        </p:pic>
        <p:pic>
          <p:nvPicPr>
            <p:cNvPr id="31" name="Picture 30" descr="stroumfita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8955" y="1597307"/>
              <a:ext cx="304847" cy="47614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rcRect l="6660" t="4444" r="16200" b="6667"/>
            <a:stretch>
              <a:fillRect/>
            </a:stretch>
          </p:blipFill>
          <p:spPr>
            <a:xfrm>
              <a:off x="5719397" y="1681110"/>
              <a:ext cx="2188497" cy="2042655"/>
            </a:xfrm>
            <a:prstGeom prst="rect">
              <a:avLst/>
            </a:prstGeom>
          </p:spPr>
        </p:pic>
      </p:grpSp>
      <p:grpSp>
        <p:nvGrpSpPr>
          <p:cNvPr id="5" name="Group 344"/>
          <p:cNvGrpSpPr/>
          <p:nvPr/>
        </p:nvGrpSpPr>
        <p:grpSpPr>
          <a:xfrm>
            <a:off x="5177051" y="3062219"/>
            <a:ext cx="3509749" cy="2342530"/>
            <a:chOff x="4250007" y="3818828"/>
            <a:chExt cx="3767267" cy="2514407"/>
          </a:xfrm>
        </p:grpSpPr>
        <p:pic>
          <p:nvPicPr>
            <p:cNvPr id="34" name="Picture 33" descr="baby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9966" y="3941806"/>
              <a:ext cx="429546" cy="352317"/>
            </a:xfrm>
            <a:prstGeom prst="rect">
              <a:avLst/>
            </a:prstGeom>
          </p:spPr>
        </p:pic>
        <p:pic>
          <p:nvPicPr>
            <p:cNvPr id="35" name="Picture 34" descr="stroumfita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0891" y="4180974"/>
              <a:ext cx="289762" cy="452582"/>
            </a:xfrm>
            <a:prstGeom prst="rect">
              <a:avLst/>
            </a:prstGeom>
          </p:spPr>
        </p:pic>
        <p:pic>
          <p:nvPicPr>
            <p:cNvPr id="36" name="Picture 35" descr="baby_smurf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3715" y="4640906"/>
              <a:ext cx="429546" cy="352317"/>
            </a:xfrm>
            <a:prstGeom prst="rect">
              <a:avLst/>
            </a:prstGeom>
          </p:spPr>
        </p:pic>
        <p:pic>
          <p:nvPicPr>
            <p:cNvPr id="37" name="Picture 36" descr="stroumfita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7311" y="3818828"/>
              <a:ext cx="304847" cy="476143"/>
            </a:xfrm>
            <a:prstGeom prst="rect">
              <a:avLst/>
            </a:prstGeom>
          </p:spPr>
        </p:pic>
        <p:pic>
          <p:nvPicPr>
            <p:cNvPr id="38" name="Picture 37" descr="red_smurf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7153" y="5912758"/>
              <a:ext cx="440123" cy="419231"/>
            </a:xfrm>
            <a:prstGeom prst="rect">
              <a:avLst/>
            </a:prstGeom>
          </p:spPr>
        </p:pic>
        <p:pic>
          <p:nvPicPr>
            <p:cNvPr id="39" name="Picture 38" descr="red_smurf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7151" y="3874893"/>
              <a:ext cx="440123" cy="41923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250007" y="4754463"/>
              <a:ext cx="1370646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 Black"/>
                </a:rPr>
                <a:t>S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B </a:t>
              </a:r>
              <a:r>
                <a:rPr lang="en-US" sz="3200" b="1" dirty="0" smtClean="0"/>
                <a:t>=</a:t>
              </a:r>
            </a:p>
            <a:p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  <p:pic>
          <p:nvPicPr>
            <p:cNvPr id="41" name="Picture 40"/>
            <p:cNvPicPr>
              <a:picLocks/>
            </p:cNvPicPr>
            <p:nvPr/>
          </p:nvPicPr>
          <p:blipFill>
            <a:blip r:embed="rId7"/>
            <a:srcRect l="6585" t="5053" r="15220" b="6316"/>
            <a:stretch>
              <a:fillRect/>
            </a:stretch>
          </p:blipFill>
          <p:spPr>
            <a:xfrm>
              <a:off x="5677276" y="4294123"/>
              <a:ext cx="2276856" cy="2039112"/>
            </a:xfrm>
            <a:prstGeom prst="rect">
              <a:avLst/>
            </a:prstGeom>
          </p:spPr>
        </p:pic>
      </p:grpSp>
      <p:sp>
        <p:nvSpPr>
          <p:cNvPr id="24" name="Oval 23"/>
          <p:cNvSpPr/>
          <p:nvPr/>
        </p:nvSpPr>
        <p:spPr>
          <a:xfrm>
            <a:off x="6563913" y="13153"/>
            <a:ext cx="1971893" cy="54508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 smtClean="0">
                <a:solidFill>
                  <a:schemeClr val="tx1"/>
                </a:solidFill>
              </a:rPr>
              <a:t>Details</a:t>
            </a:r>
            <a:endParaRPr lang="en-US" sz="2800" b="1" cap="smal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7762"/>
            <a:ext cx="8229600" cy="4970187"/>
          </a:xfrm>
        </p:spPr>
        <p:txBody>
          <a:bodyPr>
            <a:no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Find the </a:t>
            </a:r>
            <a:r>
              <a:rPr lang="en-US" b="1" dirty="0" err="1" smtClean="0"/>
              <a:t>pairwise</a:t>
            </a:r>
            <a:r>
              <a:rPr lang="en-US" b="1" dirty="0" smtClean="0"/>
              <a:t> node influence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  <a:latin typeface="Arial Black"/>
              </a:rPr>
              <a:t>S</a:t>
            </a:r>
            <a:r>
              <a:rPr lang="en-US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0000"/>
                </a:solidFill>
                <a:latin typeface="Arial Black"/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cap="small" dirty="0" smtClean="0"/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Find the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similarity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between </a:t>
            </a:r>
            <a:r>
              <a:rPr lang="en-US" b="1" dirty="0" smtClean="0">
                <a:solidFill>
                  <a:srgbClr val="7FAE4F"/>
                </a:solidFill>
                <a:latin typeface="Arial Black"/>
              </a:rPr>
              <a:t>S</a:t>
            </a:r>
            <a:r>
              <a:rPr lang="en-US" b="1" baseline="-25000" dirty="0" smtClean="0">
                <a:solidFill>
                  <a:srgbClr val="7FAE4F"/>
                </a:solidFill>
                <a:latin typeface="Arial Black"/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&amp;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B7312D"/>
                </a:solidFill>
                <a:latin typeface="Arial Black"/>
              </a:rPr>
              <a:t>S</a:t>
            </a:r>
            <a:r>
              <a:rPr lang="en-US" b="1" baseline="-25000" dirty="0" smtClean="0">
                <a:solidFill>
                  <a:srgbClr val="B7312D"/>
                </a:solidFill>
                <a:latin typeface="Arial Black"/>
              </a:rPr>
              <a:t>B</a:t>
            </a:r>
            <a:r>
              <a:rPr lang="en-US" dirty="0" smtClean="0"/>
              <a:t>.</a:t>
            </a:r>
            <a:endParaRPr lang="en-US" cap="small" dirty="0" smtClean="0"/>
          </a:p>
          <a:p>
            <a:pPr marL="514350" indent="-514350">
              <a:buFont typeface="+mj-ea"/>
              <a:buAutoNum type="circleNumDbPlain"/>
            </a:pPr>
            <a:endParaRPr lang="en-US" cap="small" dirty="0" smtClean="0"/>
          </a:p>
          <a:p>
            <a:pPr lvl="2">
              <a:buNone/>
            </a:pPr>
            <a:endParaRPr lang="en-US" sz="3200" dirty="0" smtClean="0"/>
          </a:p>
          <a:p>
            <a:pPr lvl="1">
              <a:buNone/>
            </a:pPr>
            <a:r>
              <a:rPr lang="en-US" sz="3200" dirty="0" smtClean="0"/>
              <a:t>	</a:t>
            </a:r>
            <a:endParaRPr lang="en-US" sz="3200" dirty="0"/>
          </a:p>
        </p:txBody>
      </p:sp>
      <p:sp>
        <p:nvSpPr>
          <p:cNvPr id="45" name="TextBox 44"/>
          <p:cNvSpPr txBox="1"/>
          <p:nvPr/>
        </p:nvSpPr>
        <p:spPr>
          <a:xfrm>
            <a:off x="-761996" y="5895467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Roadmap</a:t>
            </a:r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node correspondence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Simple features</a:t>
            </a:r>
          </a:p>
          <a:p>
            <a:pPr lvl="1"/>
            <a:r>
              <a:rPr lang="en-US" dirty="0" smtClean="0"/>
              <a:t>Complex features</a:t>
            </a:r>
          </a:p>
          <a:p>
            <a:pPr lvl="1"/>
            <a:r>
              <a:rPr lang="en-US" smtClean="0"/>
              <a:t>Visualization</a:t>
            </a:r>
          </a:p>
          <a:p>
            <a:pPr lvl="1"/>
            <a:r>
              <a:rPr lang="en-US" dirty="0" smtClean="0"/>
              <a:t>Summary</a:t>
            </a:r>
          </a:p>
          <a:p>
            <a:r>
              <a:rPr lang="en-US" dirty="0" smtClean="0"/>
              <a:t>Unknown node correspondence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4583" name="Picture 7" descr="energygen-ro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86935"/>
            <a:ext cx="24574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48545" y="1087856"/>
            <a:ext cx="5021279" cy="587375"/>
          </a:xfrm>
          <a:prstGeom prst="rect">
            <a:avLst/>
          </a:prstGeom>
          <a:noFill/>
          <a:ln w="38100">
            <a:solidFill>
              <a:srgbClr val="80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2" y="959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How? </a:t>
            </a:r>
            <a:r>
              <a:rPr lang="en-US" dirty="0" smtClean="0"/>
              <a:t>Using FaBP.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84" y="1369378"/>
            <a:ext cx="8269283" cy="4759747"/>
          </a:xfrm>
        </p:spPr>
        <p:txBody>
          <a:bodyPr>
            <a:normAutofit/>
          </a:bodyPr>
          <a:lstStyle/>
          <a:p>
            <a:pPr marL="0" indent="0">
              <a:buFont typeface="Arial"/>
              <a:buChar char="•"/>
            </a:pPr>
            <a:r>
              <a:rPr lang="en-US" b="1" dirty="0" smtClean="0"/>
              <a:t>Sound </a:t>
            </a:r>
            <a:r>
              <a:rPr lang="en-US" dirty="0" smtClean="0"/>
              <a:t>theoretical background (</a:t>
            </a:r>
            <a:r>
              <a:rPr lang="en-US" sz="2600" dirty="0" smtClean="0"/>
              <a:t>MLE on </a:t>
            </a:r>
            <a:r>
              <a:rPr lang="en-US" sz="2600" dirty="0" err="1" smtClean="0"/>
              <a:t>marginals</a:t>
            </a:r>
            <a:r>
              <a:rPr lang="en-US" dirty="0" smtClean="0"/>
              <a:t>)</a:t>
            </a:r>
            <a:endParaRPr lang="en-US" b="1" dirty="0" smtClean="0"/>
          </a:p>
          <a:p>
            <a:pPr marL="0" indent="0">
              <a:buFont typeface="Arial"/>
              <a:buChar char="•"/>
            </a:pPr>
            <a:r>
              <a:rPr lang="en-US" b="1" dirty="0" smtClean="0"/>
              <a:t>Attenuating Neighboring Influence </a:t>
            </a:r>
            <a:r>
              <a:rPr lang="en-US" dirty="0" smtClean="0"/>
              <a:t>for small </a:t>
            </a:r>
            <a:r>
              <a:rPr lang="el-GR" dirty="0" smtClean="0"/>
              <a:t>ε</a:t>
            </a:r>
            <a:r>
              <a:rPr lang="en-US" dirty="0" smtClean="0"/>
              <a:t>: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420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491137"/>
              </p:ext>
            </p:extLst>
          </p:nvPr>
        </p:nvGraphicFramePr>
        <p:xfrm>
          <a:off x="436563" y="2701154"/>
          <a:ext cx="3843856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785" name="Equation" r:id="rId3" imgW="1320800" imgH="215900" progId="Equation.3">
                  <p:embed/>
                </p:oleObj>
              </mc:Choice>
              <mc:Fallback>
                <p:oleObj name="Equation" r:id="rId3" imgW="13208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2701154"/>
                        <a:ext cx="3843856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076424"/>
              </p:ext>
            </p:extLst>
          </p:nvPr>
        </p:nvGraphicFramePr>
        <p:xfrm>
          <a:off x="2916400" y="3303831"/>
          <a:ext cx="595087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786" name="Equation" r:id="rId5" imgW="1892300" imgH="215900" progId="Equation.3">
                  <p:embed/>
                </p:oleObj>
              </mc:Choice>
              <mc:Fallback>
                <p:oleObj name="Equation" r:id="rId5" imgW="1892300" imgH="215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400" y="3303831"/>
                        <a:ext cx="5950877" cy="68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9"/>
          <p:cNvGrpSpPr/>
          <p:nvPr/>
        </p:nvGrpSpPr>
        <p:grpSpPr>
          <a:xfrm>
            <a:off x="5251495" y="2578538"/>
            <a:ext cx="4196645" cy="903000"/>
            <a:chOff x="4813675" y="4259992"/>
            <a:chExt cx="4196645" cy="903000"/>
          </a:xfrm>
        </p:grpSpPr>
        <p:sp>
          <p:nvSpPr>
            <p:cNvPr id="10" name="TextBox 9"/>
            <p:cNvSpPr txBox="1"/>
            <p:nvPr/>
          </p:nvSpPr>
          <p:spPr>
            <a:xfrm>
              <a:off x="4813675" y="4259992"/>
              <a:ext cx="4196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  <a:latin typeface="Comic Sans MS"/>
                </a:rPr>
                <a:t> </a:t>
              </a:r>
              <a:r>
                <a:rPr lang="el-GR" sz="2800" b="1" dirty="0" smtClean="0">
                  <a:solidFill>
                    <a:srgbClr val="008000"/>
                  </a:solidFill>
                  <a:latin typeface="Comic Sans MS"/>
                </a:rPr>
                <a:t>1-</a:t>
              </a:r>
              <a:r>
                <a:rPr lang="en-US" sz="2800" b="1" dirty="0" smtClean="0">
                  <a:solidFill>
                    <a:srgbClr val="008000"/>
                  </a:solidFill>
                  <a:latin typeface="Comic Sans MS"/>
                </a:rPr>
                <a:t>hop    </a:t>
              </a:r>
              <a:r>
                <a:rPr lang="en-US" sz="2800" b="1" dirty="0" smtClean="0">
                  <a:solidFill>
                    <a:srgbClr val="FF6600"/>
                  </a:solidFill>
                  <a:latin typeface="Comic Sans MS"/>
                </a:rPr>
                <a:t>2-hops </a:t>
              </a:r>
              <a:r>
                <a:rPr lang="en-US" sz="28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/>
                </a:rPr>
                <a:t>…</a:t>
              </a:r>
              <a:endPara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5691552" y="4958097"/>
              <a:ext cx="408995" cy="796"/>
            </a:xfrm>
            <a:prstGeom prst="straightConnector1">
              <a:avLst/>
            </a:prstGeom>
            <a:ln w="603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7018503" y="4932460"/>
              <a:ext cx="408995" cy="795"/>
            </a:xfrm>
            <a:prstGeom prst="straightConnector1">
              <a:avLst/>
            </a:prstGeom>
            <a:ln w="60325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156201" y="5675529"/>
            <a:ext cx="394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Note: </a:t>
            </a:r>
            <a:r>
              <a:rPr lang="el-G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ε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 </a:t>
            </a:r>
            <a:r>
              <a:rPr lang="el-G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&gt;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 </a:t>
            </a:r>
            <a:r>
              <a:rPr lang="el-G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ε</a:t>
            </a:r>
            <a:r>
              <a:rPr lang="el-GR" sz="2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2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 </a:t>
            </a:r>
            <a:r>
              <a:rPr lang="el-G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&gt; ...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, </a:t>
            </a:r>
            <a:r>
              <a:rPr lang="el-GR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</a:rPr>
              <a:t>0&lt;ε&lt;1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Comic Sans MS"/>
            </a:endParaRPr>
          </a:p>
        </p:txBody>
      </p:sp>
      <p:grpSp>
        <p:nvGrpSpPr>
          <p:cNvPr id="5" name="Group 90"/>
          <p:cNvGrpSpPr/>
          <p:nvPr/>
        </p:nvGrpSpPr>
        <p:grpSpPr>
          <a:xfrm>
            <a:off x="717597" y="3832927"/>
            <a:ext cx="2136963" cy="2245073"/>
            <a:chOff x="6770242" y="804948"/>
            <a:chExt cx="2233217" cy="2422473"/>
          </a:xfrm>
        </p:grpSpPr>
        <p:grpSp>
          <p:nvGrpSpPr>
            <p:cNvPr id="6" name="Group 102"/>
            <p:cNvGrpSpPr/>
            <p:nvPr/>
          </p:nvGrpSpPr>
          <p:grpSpPr>
            <a:xfrm>
              <a:off x="6770243" y="1319888"/>
              <a:ext cx="2025565" cy="1407105"/>
              <a:chOff x="5454822" y="1233628"/>
              <a:chExt cx="2626531" cy="17914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629592" y="1785513"/>
                <a:ext cx="342000" cy="3437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010937" y="1233628"/>
                <a:ext cx="342000" cy="343736"/>
              </a:xfrm>
              <a:prstGeom prst="ellipse">
                <a:avLst/>
              </a:prstGeom>
              <a:gradFill>
                <a:gsLst>
                  <a:gs pos="0">
                    <a:srgbClr val="008000"/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</a:gradFill>
              <a:ln>
                <a:solidFill>
                  <a:srgbClr val="1E67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>
                <a:stCxn id="24" idx="1"/>
              </p:cNvCxnSpPr>
              <p:nvPr/>
            </p:nvCxnSpPr>
            <p:spPr>
              <a:xfrm rot="16200000" flipV="1">
                <a:off x="6440417" y="1596592"/>
                <a:ext cx="285991" cy="19253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4" idx="7"/>
                <a:endCxn id="28" idx="3"/>
              </p:cNvCxnSpPr>
              <p:nvPr/>
            </p:nvCxnSpPr>
            <p:spPr>
              <a:xfrm rot="5400000" flipH="1" flipV="1">
                <a:off x="6836851" y="1611682"/>
                <a:ext cx="308827" cy="139515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24" idx="6"/>
              </p:cNvCxnSpPr>
              <p:nvPr/>
            </p:nvCxnSpPr>
            <p:spPr>
              <a:xfrm flipV="1">
                <a:off x="6971592" y="1907041"/>
                <a:ext cx="381345" cy="5034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4" idx="5"/>
              </p:cNvCxnSpPr>
              <p:nvPr/>
            </p:nvCxnSpPr>
            <p:spPr>
              <a:xfrm rot="16200000" flipH="1">
                <a:off x="6907257" y="2093160"/>
                <a:ext cx="253074" cy="224574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24" idx="3"/>
              </p:cNvCxnSpPr>
              <p:nvPr/>
            </p:nvCxnSpPr>
            <p:spPr>
              <a:xfrm rot="5400000">
                <a:off x="6462554" y="2169557"/>
                <a:ext cx="307771" cy="12647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24" idx="2"/>
              </p:cNvCxnSpPr>
              <p:nvPr/>
            </p:nvCxnSpPr>
            <p:spPr>
              <a:xfrm rot="10800000" flipV="1">
                <a:off x="6309822" y="1957380"/>
                <a:ext cx="319771" cy="5033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 flipH="1" flipV="1">
                <a:off x="7716062" y="1420222"/>
                <a:ext cx="294081" cy="43650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28" idx="6"/>
              </p:cNvCxnSpPr>
              <p:nvPr/>
            </p:nvCxnSpPr>
            <p:spPr>
              <a:xfrm flipV="1">
                <a:off x="7352937" y="1369902"/>
                <a:ext cx="678330" cy="35594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437996" y="2453513"/>
                <a:ext cx="422271" cy="10503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6200000" flipH="1">
                <a:off x="7135144" y="2757233"/>
                <a:ext cx="399730" cy="13602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endCxn id="45" idx="7"/>
              </p:cNvCxnSpPr>
              <p:nvPr/>
            </p:nvCxnSpPr>
            <p:spPr>
              <a:xfrm rot="5400000">
                <a:off x="5755785" y="2120202"/>
                <a:ext cx="253074" cy="27116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5454822" y="2331984"/>
                <a:ext cx="342000" cy="343736"/>
              </a:xfrm>
              <a:prstGeom prst="ellipse">
                <a:avLst/>
              </a:prstGeom>
              <a:gradFill>
                <a:gsLst>
                  <a:gs pos="0">
                    <a:srgbClr val="FF6600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</a:gra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rot="16200000" flipH="1">
                <a:off x="5677696" y="1545981"/>
                <a:ext cx="359166" cy="321254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746737" y="1405496"/>
                <a:ext cx="448495" cy="2283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 flipH="1" flipV="1">
                <a:off x="6857580" y="2391577"/>
                <a:ext cx="105036" cy="471965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endCxn id="28" idx="2"/>
              </p:cNvCxnSpPr>
              <p:nvPr/>
            </p:nvCxnSpPr>
            <p:spPr>
              <a:xfrm flipV="1">
                <a:off x="6537232" y="1405496"/>
                <a:ext cx="473705" cy="2283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28" idx="4"/>
              </p:cNvCxnSpPr>
              <p:nvPr/>
            </p:nvCxnSpPr>
            <p:spPr>
              <a:xfrm rot="16200000" flipH="1">
                <a:off x="6872326" y="1886974"/>
                <a:ext cx="704281" cy="8505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45" idx="5"/>
              </p:cNvCxnSpPr>
              <p:nvPr/>
            </p:nvCxnSpPr>
            <p:spPr>
              <a:xfrm rot="16200000" flipH="1">
                <a:off x="5768390" y="2603727"/>
                <a:ext cx="227862" cy="27116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Oval 56"/>
            <p:cNvSpPr/>
            <p:nvPr/>
          </p:nvSpPr>
          <p:spPr>
            <a:xfrm>
              <a:off x="8234057" y="1697446"/>
              <a:ext cx="263748" cy="269984"/>
            </a:xfrm>
            <a:prstGeom prst="ellips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solidFill>
                <a:srgbClr val="1E6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035390" y="2156273"/>
              <a:ext cx="263748" cy="269984"/>
            </a:xfrm>
            <a:prstGeom prst="ellips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solidFill>
                <a:srgbClr val="1E6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473116" y="2238496"/>
              <a:ext cx="263748" cy="269984"/>
            </a:xfrm>
            <a:prstGeom prst="ellips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solidFill>
                <a:srgbClr val="1E6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170892" y="1806130"/>
              <a:ext cx="263748" cy="269984"/>
            </a:xfrm>
            <a:prstGeom prst="ellips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solidFill>
                <a:srgbClr val="1E6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341242" y="1319887"/>
              <a:ext cx="263748" cy="269984"/>
            </a:xfrm>
            <a:prstGeom prst="ellips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  <a:ln>
              <a:solidFill>
                <a:srgbClr val="1E67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770242" y="1319888"/>
              <a:ext cx="263748" cy="269984"/>
            </a:xfrm>
            <a:prstGeom prst="ellipse">
              <a:avLst/>
            </a:prstGeom>
            <a:gradFill>
              <a:gsLst>
                <a:gs pos="0">
                  <a:srgbClr val="FF66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739711" y="1337824"/>
              <a:ext cx="263748" cy="269984"/>
            </a:xfrm>
            <a:prstGeom prst="ellipse">
              <a:avLst/>
            </a:prstGeom>
            <a:gradFill>
              <a:gsLst>
                <a:gs pos="0">
                  <a:srgbClr val="FF66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634293" y="2238496"/>
              <a:ext cx="263748" cy="269984"/>
            </a:xfrm>
            <a:prstGeom prst="ellipse">
              <a:avLst/>
            </a:prstGeom>
            <a:gradFill>
              <a:gsLst>
                <a:gs pos="0">
                  <a:srgbClr val="FF66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8195432" y="2687453"/>
              <a:ext cx="263748" cy="269984"/>
            </a:xfrm>
            <a:prstGeom prst="ellipse">
              <a:avLst/>
            </a:prstGeom>
            <a:gradFill>
              <a:gsLst>
                <a:gs pos="0">
                  <a:srgbClr val="FF6600"/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5-Point Star 65"/>
            <p:cNvSpPr>
              <a:spLocks noChangeAspect="1"/>
            </p:cNvSpPr>
            <p:nvPr/>
          </p:nvSpPr>
          <p:spPr>
            <a:xfrm>
              <a:off x="7704690" y="1774473"/>
              <a:ext cx="210312" cy="210312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8684303" y="2957437"/>
              <a:ext cx="263748" cy="269984"/>
            </a:xfrm>
            <a:prstGeom prst="ellipse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>
              <a:stCxn id="81" idx="5"/>
              <a:endCxn id="63" idx="0"/>
            </p:cNvCxnSpPr>
            <p:nvPr/>
          </p:nvCxnSpPr>
          <p:spPr>
            <a:xfrm rot="16200000" flipH="1">
              <a:off x="8626729" y="1092968"/>
              <a:ext cx="302430" cy="187282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5" idx="5"/>
              <a:endCxn id="67" idx="2"/>
            </p:cNvCxnSpPr>
            <p:nvPr/>
          </p:nvCxnSpPr>
          <p:spPr>
            <a:xfrm rot="16200000" flipH="1">
              <a:off x="8465164" y="2873290"/>
              <a:ext cx="174530" cy="263748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7165865" y="2591999"/>
              <a:ext cx="263748" cy="269984"/>
            </a:xfrm>
            <a:prstGeom prst="ellipse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459180" y="804948"/>
              <a:ext cx="263748" cy="269984"/>
            </a:xfrm>
            <a:prstGeom prst="ellipse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Oval 51"/>
          <p:cNvSpPr/>
          <p:nvPr/>
        </p:nvSpPr>
        <p:spPr>
          <a:xfrm>
            <a:off x="6229691" y="13153"/>
            <a:ext cx="2259256" cy="54508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49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 smtClean="0">
                <a:solidFill>
                  <a:schemeClr val="tx1"/>
                </a:solidFill>
              </a:rPr>
              <a:t>Intuition</a:t>
            </a:r>
            <a:endParaRPr lang="en-US" sz="2800" b="1" cap="smal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small" dirty="0" smtClean="0"/>
              <a:t>Our Solution: </a:t>
            </a:r>
            <a:r>
              <a:rPr lang="en-US" cap="small" dirty="0" err="1" smtClean="0"/>
              <a:t>DeltaCon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63913" y="13153"/>
            <a:ext cx="2011998" cy="54508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 smtClean="0">
                <a:solidFill>
                  <a:schemeClr val="tx1"/>
                </a:solidFill>
              </a:rPr>
              <a:t>Details</a:t>
            </a:r>
            <a:endParaRPr lang="en-US" sz="2800" b="1" cap="small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0" y="596335"/>
            <a:ext cx="1092200" cy="12936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7762"/>
            <a:ext cx="8229600" cy="4970187"/>
          </a:xfrm>
        </p:spPr>
        <p:txBody>
          <a:bodyPr>
            <a:no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Find the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pairwise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node influence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b="1" dirty="0" smtClean="0">
                <a:solidFill>
                  <a:srgbClr val="7FAE4F"/>
                </a:solidFill>
                <a:latin typeface="Arial Black"/>
              </a:rPr>
              <a:t>S</a:t>
            </a:r>
            <a:r>
              <a:rPr lang="en-US" b="1" baseline="-25000" dirty="0" smtClean="0">
                <a:solidFill>
                  <a:srgbClr val="7FAE4F"/>
                </a:solidFill>
                <a:latin typeface="Arial Black"/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&amp;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B7312D"/>
                </a:solidFill>
                <a:latin typeface="Arial Black"/>
              </a:rPr>
              <a:t>S</a:t>
            </a:r>
            <a:r>
              <a:rPr lang="en-US" b="1" baseline="-25000" dirty="0" smtClean="0">
                <a:solidFill>
                  <a:srgbClr val="B7312D"/>
                </a:solidFill>
                <a:latin typeface="Arial Black"/>
              </a:rPr>
              <a:t>B</a:t>
            </a:r>
            <a:r>
              <a:rPr lang="en-US" cap="small" dirty="0" smtClean="0"/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dirty="0" smtClean="0"/>
              <a:t>Find the </a:t>
            </a:r>
            <a:r>
              <a:rPr lang="en-US" b="1" dirty="0" smtClean="0"/>
              <a:t>similarity </a:t>
            </a:r>
            <a:r>
              <a:rPr lang="en-US" dirty="0" smtClean="0"/>
              <a:t>between </a:t>
            </a:r>
            <a:r>
              <a:rPr lang="en-US" b="1" dirty="0" smtClean="0">
                <a:solidFill>
                  <a:srgbClr val="008000"/>
                </a:solidFill>
                <a:latin typeface="Arial Black"/>
              </a:rPr>
              <a:t>S</a:t>
            </a:r>
            <a:r>
              <a:rPr lang="en-US" b="1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FF0000"/>
                </a:solidFill>
                <a:latin typeface="Arial Black"/>
              </a:rPr>
              <a:t>S</a:t>
            </a:r>
            <a:r>
              <a:rPr lang="en-US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dirty="0" smtClean="0"/>
              <a:t>.</a:t>
            </a:r>
            <a:endParaRPr lang="en-US" cap="small" dirty="0" smtClean="0"/>
          </a:p>
          <a:p>
            <a:pPr marL="514350" indent="-514350">
              <a:buFont typeface="+mj-ea"/>
              <a:buAutoNum type="circleNumDbPlain"/>
            </a:pPr>
            <a:endParaRPr lang="en-US" cap="small" dirty="0" smtClean="0"/>
          </a:p>
          <a:p>
            <a:pPr lvl="2">
              <a:buNone/>
            </a:pPr>
            <a:endParaRPr lang="en-US" sz="3200" dirty="0" smtClean="0"/>
          </a:p>
          <a:p>
            <a:pPr lvl="1">
              <a:buNone/>
            </a:pPr>
            <a:r>
              <a:rPr lang="en-US" sz="3200" dirty="0" smtClean="0"/>
              <a:t>	</a:t>
            </a:r>
            <a:endParaRPr lang="en-US" sz="3200" dirty="0"/>
          </a:p>
        </p:txBody>
      </p:sp>
      <p:graphicFrame>
        <p:nvGraphicFramePr>
          <p:cNvPr id="4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70872"/>
              </p:ext>
            </p:extLst>
          </p:nvPr>
        </p:nvGraphicFramePr>
        <p:xfrm>
          <a:off x="1090612" y="2678113"/>
          <a:ext cx="7380287" cy="1182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06" name="Equation" r:id="rId4" imgW="3632200" imgH="584200" progId="Equation.3">
                  <p:embed/>
                </p:oleObj>
              </mc:Choice>
              <mc:Fallback>
                <p:oleObj name="Equation" r:id="rId4" imgW="3632200" imgH="584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2" y="2678113"/>
                        <a:ext cx="7380287" cy="11820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561536" y="2844450"/>
            <a:ext cx="102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 Black"/>
              </a:rPr>
              <a:t>S</a:t>
            </a:r>
            <a:r>
              <a:rPr lang="en-US" sz="2400" baseline="-25000" dirty="0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FF0000"/>
                </a:solidFill>
                <a:latin typeface="Arial Black"/>
              </a:rPr>
              <a:t>S</a:t>
            </a:r>
            <a:r>
              <a:rPr lang="en-US" sz="2400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endParaRPr lang="en-US" sz="2400" dirty="0"/>
          </a:p>
        </p:txBody>
      </p:sp>
      <p:grpSp>
        <p:nvGrpSpPr>
          <p:cNvPr id="28" name="Group 344"/>
          <p:cNvGrpSpPr/>
          <p:nvPr/>
        </p:nvGrpSpPr>
        <p:grpSpPr>
          <a:xfrm>
            <a:off x="5245888" y="3840218"/>
            <a:ext cx="2828628" cy="2108027"/>
            <a:chOff x="4250007" y="3818828"/>
            <a:chExt cx="3767267" cy="2807546"/>
          </a:xfrm>
        </p:grpSpPr>
        <p:pic>
          <p:nvPicPr>
            <p:cNvPr id="29" name="Picture 28" descr="baby_smurf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9966" y="3941806"/>
              <a:ext cx="429546" cy="352317"/>
            </a:xfrm>
            <a:prstGeom prst="rect">
              <a:avLst/>
            </a:prstGeom>
          </p:spPr>
        </p:pic>
        <p:pic>
          <p:nvPicPr>
            <p:cNvPr id="30" name="Picture 29" descr="stroumfit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0891" y="4180974"/>
              <a:ext cx="289762" cy="452582"/>
            </a:xfrm>
            <a:prstGeom prst="rect">
              <a:avLst/>
            </a:prstGeom>
          </p:spPr>
        </p:pic>
        <p:pic>
          <p:nvPicPr>
            <p:cNvPr id="31" name="Picture 30" descr="baby_smurf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3715" y="4640906"/>
              <a:ext cx="429546" cy="352317"/>
            </a:xfrm>
            <a:prstGeom prst="rect">
              <a:avLst/>
            </a:prstGeom>
          </p:spPr>
        </p:pic>
        <p:pic>
          <p:nvPicPr>
            <p:cNvPr id="32" name="Picture 31" descr="stroumfit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7311" y="3818828"/>
              <a:ext cx="304847" cy="476143"/>
            </a:xfrm>
            <a:prstGeom prst="rect">
              <a:avLst/>
            </a:prstGeom>
          </p:spPr>
        </p:pic>
        <p:pic>
          <p:nvPicPr>
            <p:cNvPr id="34" name="Picture 33" descr="red_smurf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7153" y="5912758"/>
              <a:ext cx="440123" cy="419231"/>
            </a:xfrm>
            <a:prstGeom prst="rect">
              <a:avLst/>
            </a:prstGeom>
          </p:spPr>
        </p:pic>
        <p:pic>
          <p:nvPicPr>
            <p:cNvPr id="35" name="Picture 34" descr="red_smurf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7151" y="3874893"/>
              <a:ext cx="440123" cy="41923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250007" y="4754462"/>
              <a:ext cx="1012672" cy="187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 Black"/>
                </a:rPr>
                <a:t>S</a:t>
              </a:r>
              <a:r>
                <a:rPr lang="en-US" sz="3200" b="1" baseline="-25000" dirty="0" smtClean="0">
                  <a:solidFill>
                    <a:srgbClr val="FF0000"/>
                  </a:solidFill>
                  <a:latin typeface="Arial Black"/>
                </a:rPr>
                <a:t>B </a:t>
              </a:r>
              <a:r>
                <a:rPr lang="en-US" sz="3200" b="1" dirty="0" smtClean="0"/>
                <a:t>=</a:t>
              </a:r>
            </a:p>
            <a:p>
              <a:endParaRPr lang="en-US" sz="3200" b="1" baseline="-25000" dirty="0">
                <a:solidFill>
                  <a:srgbClr val="FF0000"/>
                </a:solidFill>
                <a:latin typeface="Arial Black"/>
              </a:endParaRPr>
            </a:p>
          </p:txBody>
        </p:sp>
        <p:pic>
          <p:nvPicPr>
            <p:cNvPr id="37" name="Picture 36"/>
            <p:cNvPicPr>
              <a:picLocks/>
            </p:cNvPicPr>
            <p:nvPr/>
          </p:nvPicPr>
          <p:blipFill>
            <a:blip r:embed="rId9"/>
            <a:srcRect l="6585" t="5053" r="15220" b="6316"/>
            <a:stretch>
              <a:fillRect/>
            </a:stretch>
          </p:blipFill>
          <p:spPr>
            <a:xfrm>
              <a:off x="5677276" y="4294123"/>
              <a:ext cx="2276856" cy="2039112"/>
            </a:xfrm>
            <a:prstGeom prst="rect">
              <a:avLst/>
            </a:prstGeom>
          </p:spPr>
        </p:pic>
      </p:grpSp>
      <p:grpSp>
        <p:nvGrpSpPr>
          <p:cNvPr id="38" name="Group 335"/>
          <p:cNvGrpSpPr/>
          <p:nvPr/>
        </p:nvGrpSpPr>
        <p:grpSpPr>
          <a:xfrm>
            <a:off x="778452" y="3755884"/>
            <a:ext cx="2842867" cy="1920958"/>
            <a:chOff x="4250007" y="1214827"/>
            <a:chExt cx="3786231" cy="2558400"/>
          </a:xfrm>
        </p:grpSpPr>
        <p:sp>
          <p:nvSpPr>
            <p:cNvPr id="39" name="TextBox 38"/>
            <p:cNvSpPr txBox="1"/>
            <p:nvPr/>
          </p:nvSpPr>
          <p:spPr>
            <a:xfrm>
              <a:off x="4250007" y="2256569"/>
              <a:ext cx="1172953" cy="1516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smtClean="0">
                  <a:solidFill>
                    <a:srgbClr val="008000"/>
                  </a:solidFill>
                  <a:latin typeface="Arial Black"/>
                </a:rPr>
                <a:t>S</a:t>
              </a:r>
              <a:r>
                <a:rPr lang="en-US" sz="3400" b="1" baseline="-25000" dirty="0" smtClean="0">
                  <a:solidFill>
                    <a:srgbClr val="008000"/>
                  </a:solidFill>
                  <a:latin typeface="Arial Black"/>
                </a:rPr>
                <a:t>A</a:t>
              </a:r>
              <a:r>
                <a:rPr lang="en-US" sz="3400" b="1" baseline="-25000" dirty="0" smtClean="0"/>
                <a:t> </a:t>
              </a:r>
              <a:r>
                <a:rPr lang="en-US" sz="3400" b="1" dirty="0" smtClean="0"/>
                <a:t>=</a:t>
              </a:r>
              <a:endParaRPr lang="en-US" sz="3400" b="1" dirty="0"/>
            </a:p>
          </p:txBody>
        </p:sp>
        <p:pic>
          <p:nvPicPr>
            <p:cNvPr id="40" name="Picture 39" descr="baby_smurf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8930" y="1334661"/>
              <a:ext cx="429546" cy="352317"/>
            </a:xfrm>
            <a:prstGeom prst="rect">
              <a:avLst/>
            </a:prstGeom>
          </p:spPr>
        </p:pic>
        <p:pic>
          <p:nvPicPr>
            <p:cNvPr id="41" name="Picture 40" descr="baby_smurf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2679" y="2073450"/>
              <a:ext cx="429546" cy="352317"/>
            </a:xfrm>
            <a:prstGeom prst="rect">
              <a:avLst/>
            </a:prstGeom>
          </p:spPr>
        </p:pic>
        <p:pic>
          <p:nvPicPr>
            <p:cNvPr id="45" name="Picture 44" descr="red_smurf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6117" y="3318842"/>
              <a:ext cx="440123" cy="419231"/>
            </a:xfrm>
            <a:prstGeom prst="rect">
              <a:avLst/>
            </a:prstGeom>
          </p:spPr>
        </p:pic>
        <p:pic>
          <p:nvPicPr>
            <p:cNvPr id="46" name="Picture 45" descr="red_smurf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96115" y="1267747"/>
              <a:ext cx="440123" cy="419231"/>
            </a:xfrm>
            <a:prstGeom prst="rect">
              <a:avLst/>
            </a:prstGeom>
          </p:spPr>
        </p:pic>
        <p:pic>
          <p:nvPicPr>
            <p:cNvPr id="47" name="Picture 46" descr="stroumfit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5904" y="1214827"/>
              <a:ext cx="304847" cy="476143"/>
            </a:xfrm>
            <a:prstGeom prst="rect">
              <a:avLst/>
            </a:prstGeom>
          </p:spPr>
        </p:pic>
        <p:pic>
          <p:nvPicPr>
            <p:cNvPr id="64" name="Picture 63" descr="stroumfit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2499" y="1570847"/>
              <a:ext cx="304847" cy="476143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>
              <a:alphaModFix amt="38000"/>
            </a:blip>
            <a:srcRect l="6660" t="4444" r="16200" b="6667"/>
            <a:stretch>
              <a:fillRect/>
            </a:stretch>
          </p:blipFill>
          <p:spPr>
            <a:xfrm>
              <a:off x="5719397" y="1681110"/>
              <a:ext cx="2188497" cy="2042655"/>
            </a:xfrm>
            <a:prstGeom prst="rect">
              <a:avLst/>
            </a:prstGeom>
          </p:spPr>
        </p:pic>
      </p:grpSp>
      <p:sp>
        <p:nvSpPr>
          <p:cNvPr id="66" name="Rectangle 65"/>
          <p:cNvSpPr/>
          <p:nvPr/>
        </p:nvSpPr>
        <p:spPr>
          <a:xfrm>
            <a:off x="6032918" y="5858484"/>
            <a:ext cx="2853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 </a:t>
            </a:r>
            <a:r>
              <a:rPr lang="en-US" sz="2400" i="1" dirty="0" err="1" smtClean="0"/>
              <a:t>sim</a:t>
            </a:r>
            <a:r>
              <a:rPr lang="en-US" sz="2400" dirty="0" err="1" smtClean="0"/>
              <a:t>(</a:t>
            </a:r>
            <a:r>
              <a:rPr lang="en-US" sz="2400" b="1" dirty="0" err="1" smtClean="0">
                <a:solidFill>
                  <a:srgbClr val="008000"/>
                </a:solidFill>
                <a:latin typeface="Arial Black"/>
              </a:rPr>
              <a:t>S</a:t>
            </a:r>
            <a:r>
              <a:rPr lang="en-US" sz="2400" b="1" baseline="-25000" dirty="0" err="1" smtClean="0">
                <a:solidFill>
                  <a:srgbClr val="008000"/>
                </a:solidFill>
                <a:latin typeface="Arial Black"/>
              </a:rPr>
              <a:t>A</a:t>
            </a:r>
            <a:r>
              <a:rPr lang="en-US" sz="2400" dirty="0" smtClean="0"/>
              <a:t> , </a:t>
            </a:r>
            <a:r>
              <a:rPr lang="en-US" sz="2400" b="1" dirty="0" smtClean="0">
                <a:solidFill>
                  <a:srgbClr val="FF0000"/>
                </a:solidFill>
                <a:latin typeface="Arial Black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 Black"/>
              </a:rPr>
              <a:t>B</a:t>
            </a:r>
            <a:r>
              <a:rPr lang="en-US" sz="2400" dirty="0" smtClean="0"/>
              <a:t>) = 0.3</a:t>
            </a:r>
            <a:r>
              <a:rPr lang="en-US" sz="2400" i="1" dirty="0" smtClean="0"/>
              <a:t>                                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-748587" y="5935570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9906E-6 1.60528E-6 L 0.24158 0.0037 " pathEditMode="relative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8 -0.0088 L -0.24592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 but O(n</a:t>
            </a:r>
            <a:r>
              <a:rPr lang="en-US" baseline="30000" dirty="0" smtClean="0"/>
              <a:t>2</a:t>
            </a:r>
            <a:r>
              <a:rPr lang="en-US" dirty="0" smtClean="0"/>
              <a:t>) …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  <a:defRPr/>
            </a:pPr>
            <a:endParaRPr lang="en-US" dirty="0" smtClean="0"/>
          </a:p>
          <a:p>
            <a:pPr lvl="0" algn="ctr">
              <a:buNone/>
              <a:defRPr/>
            </a:pPr>
            <a:endParaRPr lang="en-US" dirty="0" smtClean="0"/>
          </a:p>
          <a:p>
            <a:pPr lvl="0" algn="ctr">
              <a:buNone/>
              <a:defRPr/>
            </a:pPr>
            <a:r>
              <a:rPr lang="en-US" sz="3400" b="1" dirty="0" smtClean="0"/>
              <a:t>f a </a:t>
            </a:r>
            <a:r>
              <a:rPr lang="en-US" sz="3400" b="1" dirty="0" err="1" smtClean="0"/>
              <a:t>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e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</a:t>
            </a:r>
            <a:r>
              <a:rPr lang="en-US" sz="3400" dirty="0" smtClean="0"/>
              <a:t> </a:t>
            </a:r>
            <a:r>
              <a:rPr lang="en-US" sz="3400" b="1" dirty="0" smtClean="0"/>
              <a:t>?</a:t>
            </a:r>
          </a:p>
          <a:p>
            <a:pPr lvl="0">
              <a:buNone/>
              <a:defRPr/>
            </a:pPr>
            <a:endParaRPr lang="en-US" dirty="0" smtClean="0"/>
          </a:p>
          <a:p>
            <a:pPr lvl="0">
              <a:buNone/>
              <a:defRPr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14" y="1051534"/>
            <a:ext cx="2206780" cy="15914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214" y="3387806"/>
            <a:ext cx="2036064" cy="1527048"/>
          </a:xfrm>
          <a:prstGeom prst="rect">
            <a:avLst/>
          </a:prstGeom>
        </p:spPr>
      </p:pic>
      <p:grpSp>
        <p:nvGrpSpPr>
          <p:cNvPr id="9" name="Group 252"/>
          <p:cNvGrpSpPr/>
          <p:nvPr/>
        </p:nvGrpSpPr>
        <p:grpSpPr>
          <a:xfrm>
            <a:off x="382735" y="3163139"/>
            <a:ext cx="3634790" cy="2350609"/>
            <a:chOff x="6121738" y="1122744"/>
            <a:chExt cx="2735517" cy="1814568"/>
          </a:xfrm>
        </p:grpSpPr>
        <p:grpSp>
          <p:nvGrpSpPr>
            <p:cNvPr id="10" name="Group 109"/>
            <p:cNvGrpSpPr/>
            <p:nvPr/>
          </p:nvGrpSpPr>
          <p:grpSpPr>
            <a:xfrm>
              <a:off x="6451229" y="1268973"/>
              <a:ext cx="2083393" cy="1650590"/>
              <a:chOff x="457201" y="1236067"/>
              <a:chExt cx="3212177" cy="2312435"/>
            </a:xfrm>
          </p:grpSpPr>
          <p:pic>
            <p:nvPicPr>
              <p:cNvPr id="20" name="Picture 19" descr="red_smurf.jpe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2665" y="1749044"/>
                <a:ext cx="606713" cy="606713"/>
              </a:xfrm>
              <a:prstGeom prst="rect">
                <a:avLst/>
              </a:prstGeom>
            </p:spPr>
          </p:pic>
          <p:grpSp>
            <p:nvGrpSpPr>
              <p:cNvPr id="21" name="Group 172"/>
              <p:cNvGrpSpPr/>
              <p:nvPr/>
            </p:nvGrpSpPr>
            <p:grpSpPr>
              <a:xfrm>
                <a:off x="457201" y="1236067"/>
                <a:ext cx="3114734" cy="2312435"/>
                <a:chOff x="457201" y="1236067"/>
                <a:chExt cx="3114734" cy="2312435"/>
              </a:xfrm>
            </p:grpSpPr>
            <p:pic>
              <p:nvPicPr>
                <p:cNvPr id="22" name="Picture 21" descr="baby_smurf.jpe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51284" y="3053149"/>
                  <a:ext cx="520651" cy="451519"/>
                </a:xfrm>
                <a:prstGeom prst="rect">
                  <a:avLst/>
                </a:prstGeom>
              </p:spPr>
            </p:pic>
            <p:grpSp>
              <p:nvGrpSpPr>
                <p:cNvPr id="23" name="Group 101"/>
                <p:cNvGrpSpPr/>
                <p:nvPr/>
              </p:nvGrpSpPr>
              <p:grpSpPr>
                <a:xfrm>
                  <a:off x="457201" y="1404331"/>
                  <a:ext cx="2971673" cy="2144171"/>
                  <a:chOff x="3107532" y="4731071"/>
                  <a:chExt cx="2910928" cy="2308898"/>
                </a:xfrm>
              </p:grpSpPr>
              <p:grpSp>
                <p:nvGrpSpPr>
                  <p:cNvPr id="25" name="Group 70"/>
                  <p:cNvGrpSpPr/>
                  <p:nvPr/>
                </p:nvGrpSpPr>
                <p:grpSpPr>
                  <a:xfrm rot="1809498">
                    <a:off x="3125347" y="5173700"/>
                    <a:ext cx="2893113" cy="1866269"/>
                    <a:chOff x="629260" y="1659468"/>
                    <a:chExt cx="6717042" cy="3486871"/>
                  </a:xfrm>
                </p:grpSpPr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1474561" y="1659468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Oval 72"/>
                    <p:cNvSpPr/>
                    <p:nvPr/>
                  </p:nvSpPr>
                  <p:spPr>
                    <a:xfrm>
                      <a:off x="629260" y="3181217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Oval 73"/>
                    <p:cNvSpPr/>
                    <p:nvPr/>
                  </p:nvSpPr>
                  <p:spPr>
                    <a:xfrm>
                      <a:off x="2069241" y="4704222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3885244" y="3904891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4037648" y="1790487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6232821" y="1811868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9" name="Straight Connector 58"/>
                    <p:cNvCxnSpPr>
                      <a:endCxn id="56" idx="2"/>
                    </p:cNvCxnSpPr>
                    <p:nvPr/>
                  </p:nvCxnSpPr>
                  <p:spPr>
                    <a:xfrm rot="16200000" flipH="1">
                      <a:off x="2159773" y="2397326"/>
                      <a:ext cx="569592" cy="288134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/>
                    <p:cNvCxnSpPr>
                      <a:stCxn id="53" idx="4"/>
                    </p:cNvCxnSpPr>
                    <p:nvPr/>
                  </p:nvCxnSpPr>
                  <p:spPr>
                    <a:xfrm rot="16200000" flipH="1">
                      <a:off x="686886" y="3102410"/>
                      <a:ext cx="2608943" cy="59468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/>
                    <p:cNvCxnSpPr>
                      <a:endCxn id="53" idx="3"/>
                    </p:cNvCxnSpPr>
                    <p:nvPr/>
                  </p:nvCxnSpPr>
                  <p:spPr>
                    <a:xfrm rot="5400000" flipH="1" flipV="1">
                      <a:off x="618897" y="2261276"/>
                      <a:ext cx="1149761" cy="69012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/>
                    <p:cNvCxnSpPr>
                      <a:stCxn id="56" idx="0"/>
                      <a:endCxn id="57" idx="4"/>
                    </p:cNvCxnSpPr>
                    <p:nvPr/>
                  </p:nvCxnSpPr>
                  <p:spPr>
                    <a:xfrm rot="5400000" flipH="1" flipV="1">
                      <a:off x="3341606" y="2989393"/>
                      <a:ext cx="1678593" cy="15240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>
                      <a:endCxn id="56" idx="3"/>
                    </p:cNvCxnSpPr>
                    <p:nvPr/>
                  </p:nvCxnSpPr>
                  <p:spPr>
                    <a:xfrm flipV="1">
                      <a:off x="2508153" y="4276879"/>
                      <a:ext cx="1441368" cy="64524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/>
                    <p:cNvCxnSpPr>
                      <a:stCxn id="66" idx="6"/>
                      <a:endCxn id="57" idx="3"/>
                    </p:cNvCxnSpPr>
                    <p:nvPr/>
                  </p:nvCxnSpPr>
                  <p:spPr>
                    <a:xfrm flipV="1">
                      <a:off x="1068175" y="2162475"/>
                      <a:ext cx="3033750" cy="123665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/>
                    <p:cNvCxnSpPr>
                      <a:stCxn id="58" idx="2"/>
                      <a:endCxn id="57" idx="7"/>
                    </p:cNvCxnSpPr>
                    <p:nvPr/>
                  </p:nvCxnSpPr>
                  <p:spPr>
                    <a:xfrm rot="10800000">
                      <a:off x="4412283" y="1854310"/>
                      <a:ext cx="1820538" cy="17546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6" name="Oval 65"/>
                    <p:cNvSpPr/>
                    <p:nvPr/>
                  </p:nvSpPr>
                  <p:spPr>
                    <a:xfrm>
                      <a:off x="629263" y="3181220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Oval 66"/>
                    <p:cNvSpPr/>
                    <p:nvPr/>
                  </p:nvSpPr>
                  <p:spPr>
                    <a:xfrm>
                      <a:off x="4038315" y="1794934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Oval 67"/>
                    <p:cNvSpPr/>
                    <p:nvPr/>
                  </p:nvSpPr>
                  <p:spPr>
                    <a:xfrm>
                      <a:off x="2069242" y="4695818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3885245" y="3904891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6232821" y="1813550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4038318" y="1794937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6232821" y="1811867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73" name="Straight Connector 72"/>
                    <p:cNvCxnSpPr>
                      <a:stCxn id="57" idx="3"/>
                      <a:endCxn id="68" idx="7"/>
                    </p:cNvCxnSpPr>
                    <p:nvPr/>
                  </p:nvCxnSpPr>
                  <p:spPr>
                    <a:xfrm rot="5400000">
                      <a:off x="1974318" y="2632034"/>
                      <a:ext cx="2597166" cy="165804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4038321" y="1794940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2069324" y="4710528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5420021" y="3617028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77" name="Straight Connector 76"/>
                    <p:cNvCxnSpPr>
                      <a:stCxn id="58" idx="5"/>
                    </p:cNvCxnSpPr>
                    <p:nvPr/>
                  </p:nvCxnSpPr>
                  <p:spPr>
                    <a:xfrm rot="16200000" flipH="1">
                      <a:off x="6555240" y="2236072"/>
                      <a:ext cx="843278" cy="73884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" name="Group 8"/>
                  <p:cNvGrpSpPr/>
                  <p:nvPr/>
                </p:nvGrpSpPr>
                <p:grpSpPr>
                  <a:xfrm>
                    <a:off x="3107532" y="4731071"/>
                    <a:ext cx="2721991" cy="1866269"/>
                    <a:chOff x="629260" y="1659468"/>
                    <a:chExt cx="6319741" cy="3486871"/>
                  </a:xfrm>
                </p:grpSpPr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1474561" y="1659468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629260" y="3181217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2069241" y="4704222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Oval 12"/>
                    <p:cNvSpPr/>
                    <p:nvPr/>
                  </p:nvSpPr>
                  <p:spPr>
                    <a:xfrm>
                      <a:off x="3885244" y="3904891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Oval 13"/>
                    <p:cNvSpPr/>
                    <p:nvPr/>
                  </p:nvSpPr>
                  <p:spPr>
                    <a:xfrm>
                      <a:off x="4037648" y="1790487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6232821" y="1811868"/>
                      <a:ext cx="438912" cy="435811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3" name="Straight Connector 32"/>
                    <p:cNvCxnSpPr>
                      <a:stCxn id="28" idx="0"/>
                      <a:endCxn id="27" idx="3"/>
                    </p:cNvCxnSpPr>
                    <p:nvPr/>
                  </p:nvCxnSpPr>
                  <p:spPr>
                    <a:xfrm rot="5400000" flipH="1" flipV="1">
                      <a:off x="618897" y="2261276"/>
                      <a:ext cx="1149761" cy="69012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 rot="5400000" flipH="1" flipV="1">
                      <a:off x="3341606" y="2989393"/>
                      <a:ext cx="1678593" cy="15240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/>
                    <p:cNvCxnSpPr>
                      <a:stCxn id="29" idx="6"/>
                    </p:cNvCxnSpPr>
                    <p:nvPr/>
                  </p:nvCxnSpPr>
                  <p:spPr>
                    <a:xfrm flipV="1">
                      <a:off x="2508153" y="4276879"/>
                      <a:ext cx="1441368" cy="64524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/>
                    <p:cNvCxnSpPr>
                      <a:stCxn id="41" idx="6"/>
                    </p:cNvCxnSpPr>
                    <p:nvPr/>
                  </p:nvCxnSpPr>
                  <p:spPr>
                    <a:xfrm flipV="1">
                      <a:off x="1068175" y="2162475"/>
                      <a:ext cx="3033750" cy="123665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/>
                    <p:cNvCxnSpPr>
                      <a:stCxn id="32" idx="2"/>
                    </p:cNvCxnSpPr>
                    <p:nvPr/>
                  </p:nvCxnSpPr>
                  <p:spPr>
                    <a:xfrm rot="10800000">
                      <a:off x="4412283" y="1854310"/>
                      <a:ext cx="1820538" cy="17546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629263" y="3181220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4038315" y="1794934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2069242" y="4695818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3885245" y="3904891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6232821" y="1813550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4038318" y="1794937"/>
                      <a:ext cx="438912" cy="435811"/>
                    </a:xfrm>
                    <a:prstGeom prst="ellipse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6232821" y="1811867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4038321" y="1794940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2069324" y="4710528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5420021" y="3617028"/>
                      <a:ext cx="438912" cy="435811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1" name="Straight Connector 50"/>
                    <p:cNvCxnSpPr>
                      <a:stCxn id="44" idx="6"/>
                      <a:endCxn id="50" idx="2"/>
                    </p:cNvCxnSpPr>
                    <p:nvPr/>
                  </p:nvCxnSpPr>
                  <p:spPr>
                    <a:xfrm flipV="1">
                      <a:off x="4324157" y="3834934"/>
                      <a:ext cx="1095864" cy="28786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/>
                    <p:cNvCxnSpPr/>
                    <p:nvPr/>
                  </p:nvCxnSpPr>
                  <p:spPr>
                    <a:xfrm>
                      <a:off x="4476560" y="2008394"/>
                      <a:ext cx="2472441" cy="1054029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24" name="Picture 23" descr="stroumfita.jpe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39380" y="1236067"/>
                  <a:ext cx="432005" cy="713426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Donut 10"/>
            <p:cNvSpPr/>
            <p:nvPr/>
          </p:nvSpPr>
          <p:spPr>
            <a:xfrm rot="2094780">
              <a:off x="6442117" y="1122744"/>
              <a:ext cx="755225" cy="1167040"/>
            </a:xfrm>
            <a:prstGeom prst="donut">
              <a:avLst>
                <a:gd name="adj" fmla="val 6671"/>
              </a:avLst>
            </a:prstGeom>
            <a:solidFill>
              <a:srgbClr val="FF66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6451227" y="2370384"/>
              <a:ext cx="2035983" cy="566928"/>
            </a:xfrm>
            <a:prstGeom prst="frame">
              <a:avLst/>
            </a:prstGeom>
            <a:solidFill>
              <a:srgbClr val="008000"/>
            </a:solidFill>
            <a:ln>
              <a:solidFill>
                <a:srgbClr val="60C07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 rot="7826181">
              <a:off x="7464982" y="1894060"/>
              <a:ext cx="791245" cy="890199"/>
            </a:xfrm>
            <a:prstGeom prst="rtTriangle">
              <a:avLst/>
            </a:prstGeom>
            <a:noFill/>
            <a:ln w="63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21738" y="1312862"/>
              <a:ext cx="389951" cy="35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6600"/>
                  </a:solidFill>
                  <a:latin typeface="Arial Black"/>
                </a:rPr>
                <a:t>1</a:t>
              </a:r>
              <a:endParaRPr lang="en-US" sz="2400" baseline="-25000" dirty="0">
                <a:solidFill>
                  <a:srgbClr val="FF66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67304" y="2530772"/>
              <a:ext cx="389951" cy="35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8000"/>
                  </a:solidFill>
                  <a:latin typeface="Arial Black"/>
                </a:rPr>
                <a:t>4</a:t>
              </a:r>
              <a:endParaRPr lang="en-US" sz="2400" baseline="-25000" dirty="0">
                <a:solidFill>
                  <a:srgbClr val="008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26242" y="1199761"/>
              <a:ext cx="389951" cy="35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5">
                      <a:lumMod val="50000"/>
                    </a:schemeClr>
                  </a:solidFill>
                  <a:latin typeface="Arial Black"/>
                </a:rPr>
                <a:t>2</a:t>
              </a:r>
              <a:endParaRPr lang="en-US" sz="2400" baseline="-25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37685" y="1939350"/>
              <a:ext cx="389951" cy="35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4">
                      <a:lumMod val="75000"/>
                    </a:schemeClr>
                  </a:solidFill>
                  <a:latin typeface="Arial Black"/>
                </a:rPr>
                <a:t>3</a:t>
              </a:r>
              <a:endParaRPr lang="en-US" sz="2400" baseline="-250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6296526" y="4531895"/>
            <a:ext cx="2272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paper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-761996" y="5895467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72" y="-3386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of methods revisited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125" name="Content Placeholder 124"/>
          <p:cNvGraphicFramePr>
            <a:graphicFrameLocks noGrp="1"/>
          </p:cNvGraphicFramePr>
          <p:nvPr>
            <p:ph idx="1"/>
          </p:nvPr>
        </p:nvGraphicFramePr>
        <p:xfrm>
          <a:off x="343932" y="1279838"/>
          <a:ext cx="8747156" cy="46103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01857"/>
                <a:gridCol w="1189790"/>
                <a:gridCol w="1149684"/>
                <a:gridCol w="1002632"/>
                <a:gridCol w="1003193"/>
              </a:tblGrid>
              <a:tr h="44981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Metric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P4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Vertex/Edge Overlap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Graph Edit Distance (XOR)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Signature Similarity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500" dirty="0" smtClean="0"/>
                        <a:t>λ-</a:t>
                      </a:r>
                      <a:r>
                        <a:rPr lang="en-US" sz="2500" dirty="0" smtClean="0"/>
                        <a:t>distance (adjacency matrix)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500" dirty="0" smtClean="0"/>
                        <a:t>λ-</a:t>
                      </a:r>
                      <a:r>
                        <a:rPr lang="en-US" sz="2500" dirty="0" smtClean="0"/>
                        <a:t>distance (graph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laplacian</a:t>
                      </a:r>
                      <a:r>
                        <a:rPr lang="en-US" sz="2500" baseline="0" dirty="0" smtClean="0"/>
                        <a:t>)</a:t>
                      </a:r>
                      <a:endParaRPr lang="en-US" sz="2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500" dirty="0" smtClean="0"/>
                        <a:t>λ-</a:t>
                      </a:r>
                      <a:r>
                        <a:rPr lang="en-US" sz="2500" dirty="0" smtClean="0"/>
                        <a:t>distance (normalized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lapl</a:t>
                      </a:r>
                      <a:r>
                        <a:rPr lang="en-US" sz="2500" baseline="0" dirty="0" smtClean="0"/>
                        <a:t>.)</a:t>
                      </a:r>
                      <a:endParaRPr lang="en-US" sz="2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Comic Sans MS"/>
                        </a:rPr>
                        <a:t>?</a:t>
                      </a:r>
                      <a:endParaRPr lang="en-US" sz="2200" b="1" dirty="0">
                        <a:latin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cap="small" dirty="0" smtClean="0"/>
                        <a:t>DeltaCon</a:t>
                      </a:r>
                      <a:r>
                        <a:rPr lang="en-US" sz="2500" cap="small" baseline="-25000" dirty="0" smtClean="0"/>
                        <a:t>0</a:t>
                      </a:r>
                      <a:endParaRPr lang="en-US" sz="2500" cap="smal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cap="small" dirty="0" err="1" smtClean="0"/>
                        <a:t>DeltaCon</a:t>
                      </a:r>
                      <a:endParaRPr lang="en-US" sz="2500" cap="smal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1E67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2200" dirty="0" smtClean="0">
                        <a:solidFill>
                          <a:srgbClr val="1E67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39604" y="830291"/>
            <a:ext cx="5004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latin typeface="Comic Sans MS"/>
              </a:rPr>
              <a:t>edge    weight    returns   focus</a:t>
            </a:r>
            <a:endParaRPr lang="en-US" sz="2200" dirty="0">
              <a:solidFill>
                <a:schemeClr val="bg1">
                  <a:lumMod val="65000"/>
                </a:schemeClr>
              </a:solidFill>
              <a:latin typeface="Comic Sans M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8704" y="4973053"/>
            <a:ext cx="8705088" cy="1002631"/>
          </a:xfrm>
          <a:prstGeom prst="rect">
            <a:avLst/>
          </a:prstGeom>
          <a:noFill/>
          <a:ln w="825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0947" y="1724526"/>
            <a:ext cx="8714232" cy="3181685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61996" y="5948939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Content Placeholder 14"/>
          <p:cNvSpPr txBox="1">
            <a:spLocks/>
          </p:cNvSpPr>
          <p:nvPr/>
        </p:nvSpPr>
        <p:spPr>
          <a:xfrm>
            <a:off x="467895" y="1407452"/>
            <a:ext cx="8676105" cy="4758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>
              <a:spcBef>
                <a:spcPct val="20000"/>
              </a:spcBef>
              <a:buClr>
                <a:srgbClr val="0800BE"/>
              </a:buClr>
              <a:buFont typeface="Arial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en-US" sz="3200" dirty="0" smtClean="0"/>
              <a:t>employees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l">
              <a:spcBef>
                <a:spcPct val="20000"/>
              </a:spcBef>
              <a:buClr>
                <a:srgbClr val="0800BE"/>
              </a:buClr>
              <a:buFont typeface="Arial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Edges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lang="en-US" sz="3200" dirty="0" smtClean="0"/>
              <a:t>email exchange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800BE"/>
              </a:buClr>
              <a:buSzTx/>
              <a:tabLst/>
              <a:defRPr/>
            </a:pPr>
            <a:endParaRPr lang="en-US" sz="3200" cap="small" noProof="0" dirty="0" smtClean="0"/>
          </a:p>
        </p:txBody>
      </p:sp>
      <p:grpSp>
        <p:nvGrpSpPr>
          <p:cNvPr id="3" name="Group 22"/>
          <p:cNvGrpSpPr/>
          <p:nvPr/>
        </p:nvGrpSpPr>
        <p:grpSpPr>
          <a:xfrm>
            <a:off x="307475" y="3731416"/>
            <a:ext cx="8455525" cy="1682591"/>
            <a:chOff x="324120" y="4028816"/>
            <a:chExt cx="8819880" cy="19697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976786">
              <a:off x="3940364" y="4090016"/>
              <a:ext cx="1734296" cy="164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98535">
              <a:off x="376732" y="4090016"/>
              <a:ext cx="1734296" cy="1648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9157" y="4028816"/>
              <a:ext cx="1710000" cy="171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068" y="4090016"/>
              <a:ext cx="1734296" cy="1648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9704" y="4090016"/>
              <a:ext cx="1734296" cy="16488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558800" y="5909733"/>
              <a:ext cx="8390459" cy="8467"/>
            </a:xfrm>
            <a:prstGeom prst="straightConnector1">
              <a:avLst/>
            </a:prstGeom>
            <a:ln w="41275">
              <a:solidFill>
                <a:srgbClr val="00009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24120" y="5458122"/>
              <a:ext cx="8625141" cy="54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Day 1            Day 2            Day 3          Day 4           Day 5 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94252" y="3404785"/>
            <a:ext cx="1333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sim</a:t>
            </a:r>
            <a:r>
              <a:rPr lang="en-US" sz="3000" b="1" baseline="-25000" dirty="0" smtClean="0"/>
              <a:t>1</a:t>
            </a:r>
            <a:endParaRPr lang="en-US" sz="30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3413405" y="3404918"/>
            <a:ext cx="1333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sim</a:t>
            </a:r>
            <a:r>
              <a:rPr lang="en-US" sz="3000" b="1" baseline="-25000" dirty="0" smtClean="0"/>
              <a:t>2</a:t>
            </a:r>
            <a:endParaRPr lang="en-US" sz="30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56499" y="3418015"/>
            <a:ext cx="1333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sim</a:t>
            </a:r>
            <a:r>
              <a:rPr lang="en-US" sz="3000" b="1" baseline="-25000" dirty="0" smtClean="0"/>
              <a:t>3</a:t>
            </a:r>
            <a:endParaRPr lang="en-US" sz="30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6848165" y="3431378"/>
            <a:ext cx="1333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sim</a:t>
            </a:r>
            <a:r>
              <a:rPr lang="en-US" sz="3000" b="1" baseline="-25000" dirty="0" smtClean="0"/>
              <a:t>4</a:t>
            </a:r>
            <a:endParaRPr lang="en-US" sz="3000" b="1" baseline="-25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662" y="30009"/>
            <a:ext cx="1226748" cy="120998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Temporal Anomaly </a:t>
            </a:r>
            <a:br>
              <a:rPr lang="en-US" dirty="0"/>
            </a:br>
            <a:r>
              <a:rPr lang="en-US" dirty="0"/>
              <a:t>Detection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61996" y="5895467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29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Content Placeholder 9" descr="ENRON_plot_2events_gray.png"/>
          <p:cNvPicPr>
            <a:picLocks noGrp="1" noChangeAspect="1"/>
          </p:cNvPicPr>
          <p:nvPr>
            <p:ph idx="1"/>
          </p:nvPr>
        </p:nvPicPr>
        <p:blipFill>
          <a:blip r:embed="rId3"/>
          <a:srcRect l="2375" t="4216" b="4216"/>
          <a:stretch>
            <a:fillRect/>
          </a:stretch>
        </p:blipFill>
        <p:spPr>
          <a:xfrm>
            <a:off x="776407" y="1400406"/>
            <a:ext cx="8034225" cy="4104922"/>
          </a:xfrm>
        </p:spPr>
      </p:pic>
      <p:sp>
        <p:nvSpPr>
          <p:cNvPr id="7" name="TextBox 6"/>
          <p:cNvSpPr txBox="1"/>
          <p:nvPr/>
        </p:nvSpPr>
        <p:spPr>
          <a:xfrm rot="16200000">
            <a:off x="-554539" y="2975961"/>
            <a:ext cx="20446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similarity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25355" y="5326079"/>
            <a:ext cx="38069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consecutive days</a:t>
            </a:r>
            <a:endParaRPr lang="en-US" sz="32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45944" y="3052354"/>
            <a:ext cx="4566112" cy="2095500"/>
            <a:chOff x="945688" y="3365500"/>
            <a:chExt cx="4566112" cy="2095500"/>
          </a:xfrm>
        </p:grpSpPr>
        <p:sp>
          <p:nvSpPr>
            <p:cNvPr id="15" name="Rectangle 14"/>
            <p:cNvSpPr/>
            <p:nvPr/>
          </p:nvSpPr>
          <p:spPr>
            <a:xfrm>
              <a:off x="1307176" y="3365500"/>
              <a:ext cx="4204624" cy="6731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45688" y="4622872"/>
              <a:ext cx="2102312" cy="8381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945080" y="3122204"/>
            <a:ext cx="3289300" cy="166373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5000" y="3543250"/>
            <a:ext cx="3763980" cy="1003300"/>
          </a:xfrm>
          <a:prstGeom prst="rect">
            <a:avLst/>
          </a:prstGeom>
          <a:solidFill>
            <a:schemeClr val="bg1"/>
          </a:solidFill>
          <a:ln w="28575">
            <a:solidFill>
              <a:srgbClr val="FD1C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Feb 4: Lay resigns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721600" y="3084104"/>
            <a:ext cx="0" cy="421046"/>
          </a:xfrm>
          <a:prstGeom prst="straightConnector1">
            <a:avLst/>
          </a:prstGeom>
          <a:ln w="41275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729680" y="2192140"/>
            <a:ext cx="0" cy="955464"/>
            <a:chOff x="8539180" y="2486236"/>
            <a:chExt cx="0" cy="955464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8539180" y="2486236"/>
              <a:ext cx="0" cy="421046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8539180" y="3022600"/>
              <a:ext cx="0" cy="4191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Temporal Anomaly </a:t>
            </a:r>
            <a:br>
              <a:rPr lang="en-US" dirty="0"/>
            </a:br>
            <a:r>
              <a:rPr lang="en-US" dirty="0"/>
              <a:t>Detection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662" y="30009"/>
            <a:ext cx="1226748" cy="12099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521369" y="5975677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32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Brain Connectivity </a:t>
            </a:r>
            <a:br>
              <a:rPr lang="en-US" dirty="0" smtClean="0"/>
            </a:br>
            <a:r>
              <a:rPr lang="en-US" dirty="0" smtClean="0"/>
              <a:t>Graph Clustering</a:t>
            </a:r>
            <a:endParaRPr lang="en-US" cap="small" baseline="-25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593704" y="1566212"/>
            <a:ext cx="8229600" cy="4599641"/>
          </a:xfrm>
        </p:spPr>
        <p:txBody>
          <a:bodyPr/>
          <a:lstStyle/>
          <a:p>
            <a:r>
              <a:rPr lang="en-US" dirty="0" smtClean="0"/>
              <a:t>114 brain graphs</a:t>
            </a:r>
            <a:endParaRPr lang="en-US" dirty="0"/>
          </a:p>
          <a:p>
            <a:pPr lvl="1"/>
            <a:r>
              <a:rPr lang="en-US" b="1" dirty="0" smtClean="0"/>
              <a:t>Nodes</a:t>
            </a:r>
            <a:r>
              <a:rPr lang="en-US" dirty="0" smtClean="0"/>
              <a:t>: 70 cortical regions</a:t>
            </a:r>
          </a:p>
          <a:p>
            <a:pPr lvl="1"/>
            <a:r>
              <a:rPr lang="en-US" b="1" dirty="0" smtClean="0"/>
              <a:t>Edges</a:t>
            </a:r>
            <a:r>
              <a:rPr lang="en-US" dirty="0" smtClean="0"/>
              <a:t>: connections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b="1" dirty="0" smtClean="0"/>
              <a:t>Attributes</a:t>
            </a:r>
            <a:r>
              <a:rPr lang="en-US" dirty="0" smtClean="0"/>
              <a:t>: gender, IQ, age…</a:t>
            </a:r>
          </a:p>
          <a:p>
            <a:pPr>
              <a:buNone/>
            </a:pPr>
            <a:endParaRPr lang="en-US" dirty="0" smtClean="0"/>
          </a:p>
        </p:txBody>
      </p:sp>
      <p:grpSp>
        <p:nvGrpSpPr>
          <p:cNvPr id="3" name="Group 27"/>
          <p:cNvGrpSpPr/>
          <p:nvPr/>
        </p:nvGrpSpPr>
        <p:grpSpPr>
          <a:xfrm>
            <a:off x="6428013" y="3574132"/>
            <a:ext cx="2677892" cy="2804781"/>
            <a:chOff x="5989792" y="2177688"/>
            <a:chExt cx="3016203" cy="3170773"/>
          </a:xfrm>
        </p:grpSpPr>
        <p:pic>
          <p:nvPicPr>
            <p:cNvPr id="21" name="Picture 20" descr="brain_sc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792" y="2177688"/>
              <a:ext cx="1803706" cy="1758919"/>
            </a:xfrm>
            <a:prstGeom prst="rect">
              <a:avLst/>
            </a:prstGeom>
          </p:spPr>
        </p:pic>
        <p:pic>
          <p:nvPicPr>
            <p:cNvPr id="22" name="Picture 21" descr="brain_sc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8861" y="2422699"/>
              <a:ext cx="1803706" cy="1758919"/>
            </a:xfrm>
            <a:prstGeom prst="rect">
              <a:avLst/>
            </a:prstGeom>
          </p:spPr>
        </p:pic>
        <p:pic>
          <p:nvPicPr>
            <p:cNvPr id="23" name="Picture 22" descr="brain_sc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1039" y="2656658"/>
              <a:ext cx="1803706" cy="1758919"/>
            </a:xfrm>
            <a:prstGeom prst="rect">
              <a:avLst/>
            </a:prstGeom>
          </p:spPr>
        </p:pic>
        <p:pic>
          <p:nvPicPr>
            <p:cNvPr id="24" name="Picture 23" descr="brain_sc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3052" y="3059832"/>
              <a:ext cx="1803707" cy="1758919"/>
            </a:xfrm>
            <a:prstGeom prst="rect">
              <a:avLst/>
            </a:prstGeom>
          </p:spPr>
        </p:pic>
        <p:pic>
          <p:nvPicPr>
            <p:cNvPr id="25" name="Picture 24" descr="brain_sc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2669" y="3358889"/>
              <a:ext cx="1803707" cy="1758919"/>
            </a:xfrm>
            <a:prstGeom prst="rect">
              <a:avLst/>
            </a:prstGeom>
          </p:spPr>
        </p:pic>
        <p:pic>
          <p:nvPicPr>
            <p:cNvPr id="26" name="Picture 25" descr="brain_sc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2288" y="3589542"/>
              <a:ext cx="1803707" cy="1758919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rcRect t="15686" r="52714"/>
          <a:stretch>
            <a:fillRect/>
          </a:stretch>
        </p:blipFill>
        <p:spPr>
          <a:xfrm>
            <a:off x="8429638" y="3955805"/>
            <a:ext cx="231762" cy="3387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rcRect t="15686" r="52714"/>
          <a:stretch>
            <a:fillRect/>
          </a:stretch>
        </p:blipFill>
        <p:spPr>
          <a:xfrm>
            <a:off x="6901273" y="5554993"/>
            <a:ext cx="231762" cy="3387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rcRect l="47571" b="18824"/>
          <a:stretch>
            <a:fillRect/>
          </a:stretch>
        </p:blipFill>
        <p:spPr>
          <a:xfrm>
            <a:off x="7144685" y="6086813"/>
            <a:ext cx="278747" cy="3537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rcRect t="15686" r="52714"/>
          <a:stretch>
            <a:fillRect/>
          </a:stretch>
        </p:blipFill>
        <p:spPr>
          <a:xfrm>
            <a:off x="7010400" y="5864338"/>
            <a:ext cx="231762" cy="338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246" y="1329524"/>
            <a:ext cx="2096786" cy="17508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47571" b="18824"/>
          <a:stretch>
            <a:fillRect/>
          </a:stretch>
        </p:blipFill>
        <p:spPr>
          <a:xfrm>
            <a:off x="8213985" y="3662543"/>
            <a:ext cx="278747" cy="3537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rcRect l="47571" b="23529"/>
          <a:stretch>
            <a:fillRect/>
          </a:stretch>
        </p:blipFill>
        <p:spPr>
          <a:xfrm>
            <a:off x="8042021" y="3423342"/>
            <a:ext cx="278747" cy="333244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7010400" y="3182487"/>
            <a:ext cx="717538" cy="317055"/>
          </a:xfrm>
          <a:prstGeom prst="downArrow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lin ang="159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-761996" y="5895467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10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Brain Connectivity </a:t>
            </a:r>
            <a:br>
              <a:rPr lang="en-US" dirty="0" smtClean="0"/>
            </a:br>
            <a:r>
              <a:rPr lang="en-US" dirty="0" smtClean="0"/>
              <a:t>Graph Clustering</a:t>
            </a:r>
            <a:endParaRPr lang="en-US" cap="small" baseline="-25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3" name="Group 20"/>
          <p:cNvGrpSpPr/>
          <p:nvPr/>
        </p:nvGrpSpPr>
        <p:grpSpPr>
          <a:xfrm>
            <a:off x="1190539" y="1508199"/>
            <a:ext cx="7777357" cy="4449784"/>
            <a:chOff x="1931305" y="1473525"/>
            <a:chExt cx="7156454" cy="4542775"/>
          </a:xfrm>
        </p:grpSpPr>
        <p:pic>
          <p:nvPicPr>
            <p:cNvPr id="9" name="Picture 8" descr="brain_graph_clustering.png"/>
            <p:cNvPicPr>
              <a:picLocks noChangeAspect="1"/>
            </p:cNvPicPr>
            <p:nvPr/>
          </p:nvPicPr>
          <p:blipFill>
            <a:blip r:embed="rId2"/>
            <a:srcRect t="5294"/>
            <a:stretch>
              <a:fillRect/>
            </a:stretch>
          </p:blipFill>
          <p:spPr>
            <a:xfrm>
              <a:off x="1931305" y="1639119"/>
              <a:ext cx="7156454" cy="4377181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4312384" y="2632732"/>
              <a:ext cx="4370832" cy="2870868"/>
            </a:xfrm>
            <a:prstGeom prst="roundRect">
              <a:avLst>
                <a:gd name="adj" fmla="val 2843"/>
              </a:avLst>
            </a:prstGeom>
            <a:noFill/>
            <a:ln w="476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06048" y="1759560"/>
              <a:ext cx="4370832" cy="804672"/>
            </a:xfrm>
            <a:prstGeom prst="roundRect">
              <a:avLst>
                <a:gd name="adj" fmla="val 5608"/>
              </a:avLst>
            </a:prstGeom>
            <a:noFill/>
            <a:ln w="4762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64984" y="1992686"/>
              <a:ext cx="1811123" cy="596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8000"/>
                  </a:solidFill>
                </a:rPr>
                <a:t>High CCI</a:t>
              </a:r>
              <a:endParaRPr lang="en-US" sz="3200" b="1" dirty="0">
                <a:solidFill>
                  <a:srgbClr val="008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08777" y="4923386"/>
              <a:ext cx="1964145" cy="596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6600"/>
                  </a:solidFill>
                </a:rPr>
                <a:t>Low CCI</a:t>
              </a:r>
              <a:endParaRPr lang="en-US" sz="3200" b="1" dirty="0">
                <a:solidFill>
                  <a:srgbClr val="FF66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90037" y="1473525"/>
              <a:ext cx="6270172" cy="259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5824" y="4325591"/>
            <a:ext cx="3712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t-test</a:t>
            </a:r>
            <a:r>
              <a:rPr lang="en-US" sz="2800" i="1" dirty="0"/>
              <a:t> </a:t>
            </a:r>
            <a:endParaRPr lang="en-US" sz="2800" i="1" dirty="0" smtClean="0"/>
          </a:p>
          <a:p>
            <a:r>
              <a:rPr lang="en-US" sz="2800" b="1" dirty="0" smtClean="0"/>
              <a:t>p-value = 0.0057</a:t>
            </a:r>
            <a:endParaRPr lang="en-US" sz="28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358" y="0"/>
            <a:ext cx="1416062" cy="12574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485" y="1426302"/>
            <a:ext cx="878922" cy="912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00" y="4064001"/>
            <a:ext cx="825500" cy="10095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61996" y="5895467"/>
            <a:ext cx="70585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[Koutra, Faloutsos, Vogelstein ‘13]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74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Roadmap</a:t>
            </a:r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node correspondence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Simple features</a:t>
            </a:r>
          </a:p>
          <a:p>
            <a:pPr lvl="1"/>
            <a:r>
              <a:rPr lang="en-US" dirty="0" smtClean="0"/>
              <a:t>Complex features</a:t>
            </a:r>
          </a:p>
          <a:p>
            <a:pPr lvl="1"/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Summary</a:t>
            </a:r>
          </a:p>
          <a:p>
            <a:r>
              <a:rPr lang="en-US" dirty="0" smtClean="0"/>
              <a:t>Unknown node correspondence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4583" name="Picture 7" descr="energygen-ro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86935"/>
            <a:ext cx="24574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49585" y="3039584"/>
            <a:ext cx="5021279" cy="587375"/>
          </a:xfrm>
          <a:prstGeom prst="rect">
            <a:avLst/>
          </a:prstGeom>
          <a:noFill/>
          <a:ln w="38100">
            <a:solidFill>
              <a:srgbClr val="80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</a:t>
            </a:r>
            <a:r>
              <a:rPr lang="en-US" dirty="0" err="1" smtClean="0"/>
              <a:t>Connectomes</a:t>
            </a:r>
            <a:endParaRPr lang="en-US" dirty="0"/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444500" y="1143000"/>
            <a:ext cx="8378658" cy="5091254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For small graphs with 40-80 nodes</a:t>
            </a:r>
          </a:p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/>
              <a:t>    and low </a:t>
            </a:r>
            <a:r>
              <a:rPr lang="en-US" dirty="0" err="1" smtClean="0"/>
              <a:t>sparsity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156" y="2626810"/>
            <a:ext cx="8788279" cy="3257516"/>
            <a:chOff x="238156" y="2626810"/>
            <a:chExt cx="8788279" cy="3257516"/>
          </a:xfrm>
        </p:grpSpPr>
        <p:pic>
          <p:nvPicPr>
            <p:cNvPr id="5" name="Picture 4" descr="Screen shot 2014-03-06 at 3.34.35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721" y="2626810"/>
              <a:ext cx="2572809" cy="22860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593413" y="2819061"/>
              <a:ext cx="2781811" cy="2354528"/>
              <a:chOff x="668421" y="2645277"/>
              <a:chExt cx="2781811" cy="2354528"/>
            </a:xfrm>
          </p:grpSpPr>
          <p:pic>
            <p:nvPicPr>
              <p:cNvPr id="6" name="Picture 5" descr="Screen shot 2014-03-06 at 3.38.37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408" y="2645277"/>
                <a:ext cx="2659824" cy="219456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 bwMode="auto">
              <a:xfrm>
                <a:off x="668421" y="4665594"/>
                <a:ext cx="467895" cy="334211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995345" y="5013163"/>
              <a:ext cx="20010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rebuchet MS"/>
                </a:rPr>
                <a:t>connectome</a:t>
              </a:r>
              <a:endParaRPr lang="en-US" dirty="0">
                <a:latin typeface="Trebuchet M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8448" y="4991774"/>
              <a:ext cx="277798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rebuchet MS"/>
                </a:rPr>
                <a:t>weighted</a:t>
              </a:r>
            </a:p>
            <a:p>
              <a:r>
                <a:rPr lang="en-US" dirty="0" smtClean="0">
                  <a:latin typeface="Trebuchet MS"/>
                </a:rPr>
                <a:t>adjacency matrix</a:t>
              </a:r>
              <a:endParaRPr lang="en-US" dirty="0">
                <a:latin typeface="Trebuchet MS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5534492" y="3529268"/>
              <a:ext cx="614947" cy="721895"/>
            </a:xfrm>
            <a:prstGeom prst="rightArrow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2010577" y="3534615"/>
              <a:ext cx="614947" cy="721895"/>
            </a:xfrm>
            <a:prstGeom prst="rightArrow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8156" y="3414301"/>
              <a:ext cx="175101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rebuchet MS"/>
                </a:rPr>
                <a:t>Functional</a:t>
              </a:r>
            </a:p>
            <a:p>
              <a:r>
                <a:rPr lang="en-US" dirty="0" smtClean="0">
                  <a:latin typeface="Trebuchet MS"/>
                </a:rPr>
                <a:t>MRI</a:t>
              </a:r>
              <a:endParaRPr lang="en-US" dirty="0">
                <a:latin typeface="Trebuchet M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43838" y="5841069"/>
            <a:ext cx="2896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ebuchet MS"/>
              </a:rPr>
              <a:t>[</a:t>
            </a:r>
            <a:r>
              <a:rPr lang="en-US" sz="2800" dirty="0" err="1" smtClean="0">
                <a:latin typeface="Trebuchet MS"/>
              </a:rPr>
              <a:t>Alper</a:t>
            </a:r>
            <a:r>
              <a:rPr lang="en-US" sz="2800" dirty="0" smtClean="0">
                <a:latin typeface="Trebuchet MS"/>
              </a:rPr>
              <a:t>+ ’13, CHI]</a:t>
            </a:r>
            <a:endParaRPr lang="en-US" sz="2800" dirty="0">
              <a:latin typeface="Trebuchet M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Definition:</a:t>
            </a:r>
            <a:br>
              <a:rPr lang="en-US" dirty="0" smtClean="0"/>
            </a:br>
            <a:r>
              <a:rPr lang="en-US" dirty="0" smtClean="0"/>
              <a:t>Graph Similarity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651" y="1490230"/>
            <a:ext cx="6020519" cy="4330883"/>
          </a:xfrm>
        </p:spPr>
        <p:txBody>
          <a:bodyPr>
            <a:normAutofit/>
          </a:bodyPr>
          <a:lstStyle/>
          <a:p>
            <a:r>
              <a:rPr lang="en-US" b="1" dirty="0" smtClean="0"/>
              <a:t>Given</a:t>
            </a:r>
            <a:r>
              <a:rPr lang="en-US" dirty="0" smtClean="0"/>
              <a:t>: </a:t>
            </a:r>
          </a:p>
          <a:p>
            <a:pPr>
              <a:buNone/>
            </a:pPr>
            <a:r>
              <a:rPr lang="en-US" dirty="0" smtClean="0"/>
              <a:t>     (i) 2 graphs with the</a:t>
            </a:r>
          </a:p>
          <a:p>
            <a:pPr>
              <a:buNone/>
            </a:pPr>
            <a:r>
              <a:rPr lang="en-US" dirty="0" smtClean="0"/>
              <a:t>           </a:t>
            </a:r>
            <a:r>
              <a:rPr lang="en-US" b="1" dirty="0" smtClean="0"/>
              <a:t>same</a:t>
            </a:r>
            <a:r>
              <a:rPr lang="en-US" dirty="0" smtClean="0"/>
              <a:t> nodes and</a:t>
            </a:r>
          </a:p>
          <a:p>
            <a:pPr>
              <a:buNone/>
            </a:pPr>
            <a:r>
              <a:rPr lang="en-US" dirty="0" smtClean="0"/>
              <a:t>           </a:t>
            </a:r>
            <a:r>
              <a:rPr lang="en-US" b="1" dirty="0" smtClean="0"/>
              <a:t>different</a:t>
            </a:r>
            <a:r>
              <a:rPr lang="en-US" dirty="0" smtClean="0"/>
              <a:t> edge sets</a:t>
            </a:r>
          </a:p>
          <a:p>
            <a:pPr>
              <a:buNone/>
            </a:pPr>
            <a:r>
              <a:rPr lang="en-US" sz="900" dirty="0" smtClean="0"/>
              <a:t>           </a:t>
            </a:r>
            <a:r>
              <a:rPr lang="en-US" dirty="0" smtClean="0"/>
              <a:t>  (ii) node correspondence</a:t>
            </a:r>
            <a:endParaRPr lang="en-US" sz="900" dirty="0" smtClean="0"/>
          </a:p>
          <a:p>
            <a:r>
              <a:rPr lang="en-US" b="1" dirty="0" smtClean="0"/>
              <a:t>Find</a:t>
            </a:r>
            <a:r>
              <a:rPr lang="en-US" dirty="0" smtClean="0"/>
              <a:t>: similarity score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s</a:t>
            </a:r>
            <a:r>
              <a:rPr lang="en-US" dirty="0" smtClean="0"/>
              <a:t>    [0,1]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012738" y="4728233"/>
          <a:ext cx="228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45" name="Equation" r:id="rId4" imgW="228600" imgH="203200" progId="Equation.3">
                  <p:embed/>
                </p:oleObj>
              </mc:Choice>
              <mc:Fallback>
                <p:oleObj name="Equation" r:id="rId4" imgW="228600" imgH="2032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738" y="4728233"/>
                        <a:ext cx="2286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>
            <a:off x="391060" y="1127764"/>
            <a:ext cx="3630590" cy="4983134"/>
            <a:chOff x="391060" y="1127764"/>
            <a:chExt cx="3630590" cy="4983134"/>
          </a:xfrm>
        </p:grpSpPr>
        <p:grpSp>
          <p:nvGrpSpPr>
            <p:cNvPr id="137" name="Group 172"/>
            <p:cNvGrpSpPr/>
            <p:nvPr/>
          </p:nvGrpSpPr>
          <p:grpSpPr>
            <a:xfrm>
              <a:off x="391060" y="1127764"/>
              <a:ext cx="3630590" cy="4983134"/>
              <a:chOff x="391060" y="1127764"/>
              <a:chExt cx="3630590" cy="4983134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391060" y="3713169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391060" y="1214886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rgbClr val="93BC98"/>
                  </a:gs>
                  <a:gs pos="100000">
                    <a:srgbClr val="E7FCE5"/>
                  </a:gs>
                </a:gsLst>
                <a:lin ang="16200000" scaled="0"/>
                <a:tileRect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6" name="Group 101"/>
              <p:cNvGrpSpPr/>
              <p:nvPr/>
            </p:nvGrpSpPr>
            <p:grpSpPr>
              <a:xfrm>
                <a:off x="457201" y="1404330"/>
                <a:ext cx="3125249" cy="2181806"/>
                <a:chOff x="3107532" y="4731071"/>
                <a:chExt cx="3061365" cy="2349425"/>
              </a:xfrm>
            </p:grpSpPr>
            <p:grpSp>
              <p:nvGrpSpPr>
                <p:cNvPr id="333" name="Group 70"/>
                <p:cNvGrpSpPr/>
                <p:nvPr/>
              </p:nvGrpSpPr>
              <p:grpSpPr>
                <a:xfrm rot="1809498">
                  <a:off x="3114424" y="5214227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361" name="Oval 360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Oval 72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Oval 73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Oval 363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6" name="Oval 365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68" name="Straight Connector 367"/>
                  <p:cNvCxnSpPr>
                    <a:endCxn id="364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9" name="Straight Connector 368"/>
                  <p:cNvCxnSpPr>
                    <a:stCxn id="361" idx="4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Straight Connector 369"/>
                  <p:cNvCxnSpPr>
                    <a:endCxn id="361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Straight Connector 370"/>
                  <p:cNvCxnSpPr>
                    <a:stCxn id="364" idx="0"/>
                    <a:endCxn id="365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" name="Straight Connector 371"/>
                  <p:cNvCxnSpPr>
                    <a:endCxn id="364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3" name="Straight Connector 372"/>
                  <p:cNvCxnSpPr>
                    <a:stCxn id="376" idx="6"/>
                    <a:endCxn id="365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Straight Connector 373"/>
                  <p:cNvCxnSpPr>
                    <a:stCxn id="366" idx="5"/>
                    <a:endCxn id="367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5" name="Straight Connector 374"/>
                  <p:cNvCxnSpPr>
                    <a:stCxn id="366" idx="2"/>
                    <a:endCxn id="365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6" name="Oval 375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Oval 377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9" name="Oval 378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Oval 379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1" name="Oval 380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Oval 381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3" name="Oval 382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Oval 383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85" name="Straight Connector 384"/>
                  <p:cNvCxnSpPr>
                    <a:stCxn id="365" idx="3"/>
                    <a:endCxn id="379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6" name="Oval 385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7" name="Oval 386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Oval 387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335" name="Oval 334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Oval 335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12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13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2" name="Straight Connector 341"/>
                  <p:cNvCxnSpPr>
                    <a:endCxn id="341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Connector 342"/>
                  <p:cNvCxnSpPr>
                    <a:stCxn id="336" idx="0"/>
                    <a:endCxn id="335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Straight Connector 343"/>
                  <p:cNvCxnSpPr/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/>
                  <p:cNvCxnSpPr>
                    <a:stCxn id="337" idx="6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/>
                  <p:cNvCxnSpPr>
                    <a:stCxn id="348" idx="6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Connector 346"/>
                  <p:cNvCxnSpPr>
                    <a:stCxn id="340" idx="2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8" name="Oval 347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Oval 349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Oval 351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4" name="Oval 353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6" name="Oval 355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Oval 357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60" name="Straight Connector 359"/>
                  <p:cNvCxnSpPr>
                    <a:stCxn id="352" idx="6"/>
                    <a:endCxn id="359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7" name="Group 102"/>
              <p:cNvGrpSpPr/>
              <p:nvPr/>
            </p:nvGrpSpPr>
            <p:grpSpPr>
              <a:xfrm>
                <a:off x="503776" y="3924912"/>
                <a:ext cx="3092620" cy="2185986"/>
                <a:chOff x="3107532" y="4731071"/>
                <a:chExt cx="3061365" cy="2349427"/>
              </a:xfrm>
            </p:grpSpPr>
            <p:grpSp>
              <p:nvGrpSpPr>
                <p:cNvPr id="150" name="Group 70"/>
                <p:cNvGrpSpPr/>
                <p:nvPr/>
              </p:nvGrpSpPr>
              <p:grpSpPr>
                <a:xfrm rot="1809498">
                  <a:off x="3114424" y="5214229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305" name="Oval 304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6" name="Oval 305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Oval 306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Oval 307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9" name="Oval 308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Oval 309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1" name="Oval 310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12" name="Straight Connector 311"/>
                  <p:cNvCxnSpPr>
                    <a:stCxn id="306" idx="5"/>
                    <a:endCxn id="308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Straight Connector 312"/>
                  <p:cNvCxnSpPr>
                    <a:stCxn id="305" idx="4"/>
                    <a:endCxn id="307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Straight Connector 313"/>
                  <p:cNvCxnSpPr>
                    <a:stCxn id="309" idx="6"/>
                    <a:endCxn id="311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Straight Connector 314"/>
                  <p:cNvCxnSpPr>
                    <a:stCxn id="308" idx="0"/>
                    <a:endCxn id="309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/>
                  <p:cNvCxnSpPr>
                    <a:stCxn id="307" idx="6"/>
                    <a:endCxn id="308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Straight Connector 316"/>
                  <p:cNvCxnSpPr>
                    <a:stCxn id="320" idx="6"/>
                    <a:endCxn id="309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" name="Straight Connector 317"/>
                  <p:cNvCxnSpPr>
                    <a:stCxn id="310" idx="5"/>
                    <a:endCxn id="311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Straight Connector 318"/>
                  <p:cNvCxnSpPr>
                    <a:stCxn id="310" idx="2"/>
                    <a:endCxn id="309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0" name="Oval 319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1" name="Oval 320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2" name="Oval 321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Oval 322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Oval 323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Oval 324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Oval 325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Oval 326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Oval 327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Oval 328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0" name="Oval 329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1" name="Oval 330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2" name="Straight Connector 331"/>
                  <p:cNvCxnSpPr>
                    <a:stCxn id="324" idx="6"/>
                    <a:endCxn id="331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152" name="Oval 151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59" name="Straight Connector 158"/>
                  <p:cNvCxnSpPr>
                    <a:stCxn id="153" idx="5"/>
                    <a:endCxn id="155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>
                    <a:stCxn id="152" idx="4"/>
                    <a:endCxn id="154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>
                    <a:stCxn id="156" idx="6"/>
                    <a:endCxn id="158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>
                    <a:stCxn id="153" idx="0"/>
                    <a:endCxn id="152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>
                    <a:stCxn id="155" idx="0"/>
                    <a:endCxn id="156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>
                    <a:stCxn id="154" idx="6"/>
                    <a:endCxn id="155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>
                    <a:stCxn id="168" idx="6"/>
                    <a:endCxn id="156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>
                    <a:stCxn id="157" idx="5"/>
                    <a:endCxn id="158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>
                    <a:stCxn id="157" idx="2"/>
                    <a:endCxn id="156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8" name="Oval 167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Oval 169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Oval 173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Oval 174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Oval 175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Oval 180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82" name="Straight Connector 181"/>
                  <p:cNvCxnSpPr>
                    <a:stCxn id="156" idx="3"/>
                    <a:endCxn id="171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9" name="Oval 188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Oval 189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50" name="Straight Connector 249"/>
                  <p:cNvCxnSpPr>
                    <a:stCxn id="173" idx="6"/>
                    <a:endCxn id="249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8" name="TextBox 147"/>
              <p:cNvSpPr txBox="1"/>
              <p:nvPr/>
            </p:nvSpPr>
            <p:spPr>
              <a:xfrm>
                <a:off x="3034705" y="1127764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8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endParaRPr lang="en-US" sz="3200" b="1" baseline="-25000" dirty="0">
                  <a:solidFill>
                    <a:srgbClr val="008000"/>
                  </a:solidFill>
                  <a:latin typeface="Arial Black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072978" y="3644848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endParaRPr lang="en-US" sz="3200" b="1" baseline="-25000" dirty="0">
                  <a:solidFill>
                    <a:srgbClr val="FF0000"/>
                  </a:solidFill>
                  <a:latin typeface="Arial Black"/>
                </a:endParaRPr>
              </a:p>
            </p:txBody>
          </p:sp>
        </p:grpSp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4947" y="1769813"/>
              <a:ext cx="677758" cy="753064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4947" y="4259194"/>
              <a:ext cx="677758" cy="753064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7"/>
            <a:srcRect l="4901" r="4681" b="1770"/>
            <a:stretch/>
          </p:blipFill>
          <p:spPr>
            <a:xfrm>
              <a:off x="1865376" y="3758903"/>
              <a:ext cx="374904" cy="667512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7"/>
            <a:srcRect l="4901" r="4681" b="1770"/>
            <a:stretch/>
          </p:blipFill>
          <p:spPr>
            <a:xfrm>
              <a:off x="1851193" y="1267745"/>
              <a:ext cx="374904" cy="667512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7678" y="3033036"/>
              <a:ext cx="589491" cy="543723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0281" y="5514246"/>
              <a:ext cx="589491" cy="5437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685800" y="80216"/>
            <a:ext cx="7772400" cy="685800"/>
          </a:xfrm>
        </p:spPr>
        <p:txBody>
          <a:bodyPr/>
          <a:lstStyle/>
          <a:p>
            <a:r>
              <a:rPr lang="en-US" dirty="0" smtClean="0"/>
              <a:t>Tested Visual Encodings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3838" y="5841069"/>
            <a:ext cx="2896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ebuchet MS"/>
              </a:rPr>
              <a:t>[</a:t>
            </a:r>
            <a:r>
              <a:rPr lang="en-US" sz="2800" dirty="0" err="1" smtClean="0">
                <a:latin typeface="Trebuchet MS"/>
              </a:rPr>
              <a:t>Alper</a:t>
            </a:r>
            <a:r>
              <a:rPr lang="en-US" sz="2800" dirty="0" smtClean="0">
                <a:latin typeface="Trebuchet MS"/>
              </a:rPr>
              <a:t>+ ’13, CHI]</a:t>
            </a:r>
            <a:endParaRPr lang="en-US" dirty="0">
              <a:latin typeface="Trebuchet MS"/>
            </a:endParaRPr>
          </a:p>
        </p:txBody>
      </p:sp>
      <p:pic>
        <p:nvPicPr>
          <p:cNvPr id="17" name="Content Placeholder 16" descr="Screen shot 2014-03-06 at 3.43.29 PM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32326" y="864343"/>
            <a:ext cx="7772400" cy="2466884"/>
          </a:xfrm>
        </p:spPr>
      </p:pic>
      <p:pic>
        <p:nvPicPr>
          <p:cNvPr id="18" name="Picture 17" descr="Screen shot 2014-03-06 at 3.44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94" y="3360589"/>
            <a:ext cx="8229600" cy="246888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54000" y="994610"/>
            <a:ext cx="8368632" cy="4847390"/>
            <a:chOff x="254000" y="994610"/>
            <a:chExt cx="8368632" cy="484739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54000" y="3342105"/>
              <a:ext cx="8368632" cy="2499895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rPr>
                <a:t>    </a:t>
              </a:r>
              <a:endParaRPr kumimoji="1" 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735053" y="994610"/>
              <a:ext cx="2879557" cy="2499895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rPr>
                <a:t>         </a:t>
              </a:r>
              <a:endParaRPr kumimoji="1" 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473158" y="3652694"/>
            <a:ext cx="4572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latin typeface="Trebuchet MS"/>
              </a:rPr>
              <a:t>1) Augmenting the graphs to show the differences</a:t>
            </a:r>
            <a:endParaRPr lang="en-US" sz="3000" dirty="0">
              <a:latin typeface="Trebuchet M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685800" y="80216"/>
            <a:ext cx="7772400" cy="685800"/>
          </a:xfrm>
        </p:spPr>
        <p:txBody>
          <a:bodyPr/>
          <a:lstStyle/>
          <a:p>
            <a:r>
              <a:rPr lang="en-US" dirty="0" smtClean="0"/>
              <a:t>Tested Visual Encodings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3838" y="5841069"/>
            <a:ext cx="2896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ebuchet MS"/>
              </a:rPr>
              <a:t>[</a:t>
            </a:r>
            <a:r>
              <a:rPr lang="en-US" sz="2800" dirty="0" err="1" smtClean="0">
                <a:latin typeface="Trebuchet MS"/>
              </a:rPr>
              <a:t>Alper</a:t>
            </a:r>
            <a:r>
              <a:rPr lang="en-US" sz="2800" dirty="0" smtClean="0">
                <a:latin typeface="Trebuchet MS"/>
              </a:rPr>
              <a:t>+ ’13, CHI]</a:t>
            </a:r>
            <a:endParaRPr lang="en-US" sz="2800" dirty="0">
              <a:latin typeface="Trebuchet MS"/>
            </a:endParaRPr>
          </a:p>
        </p:txBody>
      </p:sp>
      <p:pic>
        <p:nvPicPr>
          <p:cNvPr id="17" name="Content Placeholder 16" descr="Screen shot 2014-03-06 at 3.43.29 PM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32326" y="864343"/>
            <a:ext cx="7772400" cy="2466884"/>
          </a:xfrm>
        </p:spPr>
      </p:pic>
      <p:pic>
        <p:nvPicPr>
          <p:cNvPr id="18" name="Picture 17" descr="Screen shot 2014-03-06 at 3.44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94" y="3360589"/>
            <a:ext cx="8229600" cy="24688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7579" y="847557"/>
            <a:ext cx="5307263" cy="2499895"/>
            <a:chOff x="347579" y="847557"/>
            <a:chExt cx="5307263" cy="2499895"/>
          </a:xfrm>
        </p:grpSpPr>
        <p:sp>
          <p:nvSpPr>
            <p:cNvPr id="8" name="Rectangle 7"/>
            <p:cNvSpPr/>
            <p:nvPr/>
          </p:nvSpPr>
          <p:spPr bwMode="auto">
            <a:xfrm>
              <a:off x="347579" y="847557"/>
              <a:ext cx="5307263" cy="2499895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rPr>
                <a:t>         </a:t>
              </a:r>
              <a:endParaRPr kumimoji="1" 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1261" y="1273180"/>
              <a:ext cx="506663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/>
              <a:r>
                <a:rPr lang="en-US" sz="3000" dirty="0" smtClean="0">
                  <a:latin typeface="Trebuchet MS"/>
                </a:rPr>
                <a:t>2) Augmenting the adjacency matrices to show the differences</a:t>
              </a:r>
              <a:endParaRPr lang="en-US" sz="3000" dirty="0">
                <a:latin typeface="Trebuchet M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685800" y="80216"/>
            <a:ext cx="7772400" cy="685800"/>
          </a:xfrm>
        </p:spPr>
        <p:txBody>
          <a:bodyPr/>
          <a:lstStyle/>
          <a:p>
            <a:r>
              <a:rPr lang="en-US" dirty="0" smtClean="0"/>
              <a:t>Tested Visual Encodings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3838" y="5841069"/>
            <a:ext cx="2896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ebuchet MS"/>
              </a:rPr>
              <a:t>[</a:t>
            </a:r>
            <a:r>
              <a:rPr lang="en-US" sz="2800" dirty="0" err="1" smtClean="0">
                <a:latin typeface="Trebuchet MS"/>
              </a:rPr>
              <a:t>Alper</a:t>
            </a:r>
            <a:r>
              <a:rPr lang="en-US" sz="2800" dirty="0" smtClean="0">
                <a:latin typeface="Trebuchet MS"/>
              </a:rPr>
              <a:t>+ ’13, CHI]</a:t>
            </a:r>
            <a:endParaRPr lang="en-US" sz="2800" dirty="0">
              <a:latin typeface="Trebuchet MS"/>
            </a:endParaRPr>
          </a:p>
        </p:txBody>
      </p:sp>
      <p:pic>
        <p:nvPicPr>
          <p:cNvPr id="17" name="Content Placeholder 16" descr="Screen shot 2014-03-06 at 3.43.29 PM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32326" y="864343"/>
            <a:ext cx="7772400" cy="2466884"/>
          </a:xfrm>
        </p:spPr>
      </p:pic>
      <p:pic>
        <p:nvPicPr>
          <p:cNvPr id="18" name="Picture 17" descr="Screen shot 2014-03-06 at 3.44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94" y="3360589"/>
            <a:ext cx="8229600" cy="246888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347579" y="847557"/>
            <a:ext cx="5307263" cy="2499895"/>
            <a:chOff x="347579" y="847557"/>
            <a:chExt cx="5307263" cy="2499895"/>
          </a:xfrm>
        </p:grpSpPr>
        <p:sp>
          <p:nvSpPr>
            <p:cNvPr id="8" name="Rectangle 7"/>
            <p:cNvSpPr/>
            <p:nvPr/>
          </p:nvSpPr>
          <p:spPr bwMode="auto">
            <a:xfrm>
              <a:off x="347579" y="847557"/>
              <a:ext cx="5307263" cy="2499895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rPr>
                <a:t>         </a:t>
              </a:r>
              <a:endParaRPr kumimoji="1" 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1261" y="1273180"/>
              <a:ext cx="506663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/>
              <a:r>
                <a:rPr lang="en-US" sz="3000" dirty="0" smtClean="0">
                  <a:latin typeface="Trebuchet MS"/>
                </a:rPr>
                <a:t>2) Augmenting the adjacency matrices to show the differences</a:t>
              </a:r>
              <a:endParaRPr lang="en-US" sz="3000" dirty="0">
                <a:latin typeface="Trebuchet MS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1711155" y="1737895"/>
            <a:ext cx="6403474" cy="2326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itchFamily="-112" charset="0"/>
              </a:rPr>
              <a:t>User Study Result: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-112" charset="0"/>
              </a:rPr>
              <a:t>Matrices are better than graphs as the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-112" charset="0"/>
              </a:rPr>
              <a:t>size increases and the </a:t>
            </a:r>
            <a:r>
              <a:rPr lang="en-US" dirty="0" err="1" smtClean="0">
                <a:latin typeface="Arial" pitchFamily="-112" charset="0"/>
              </a:rPr>
              <a:t>sparsity</a:t>
            </a:r>
            <a:r>
              <a:rPr lang="en-US" dirty="0" smtClean="0">
                <a:latin typeface="Arial" pitchFamily="-112" charset="0"/>
              </a:rPr>
              <a:t> drops. </a:t>
            </a:r>
            <a:endParaRPr kumimoji="1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685800" y="80216"/>
            <a:ext cx="7772400" cy="685800"/>
          </a:xfrm>
        </p:spPr>
        <p:txBody>
          <a:bodyPr/>
          <a:lstStyle/>
          <a:p>
            <a:r>
              <a:rPr lang="en-US" dirty="0" smtClean="0"/>
              <a:t>More on visualization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large graphs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HoneyComb</a:t>
            </a:r>
            <a:r>
              <a:rPr lang="en-US" dirty="0" smtClean="0"/>
              <a:t> [van Ham+ ’09] </a:t>
            </a:r>
          </a:p>
          <a:p>
            <a:r>
              <a:rPr lang="en-US" dirty="0" smtClean="0"/>
              <a:t>Reference graph </a:t>
            </a:r>
          </a:p>
          <a:p>
            <a:pPr>
              <a:buNone/>
            </a:pPr>
            <a:r>
              <a:rPr lang="en-US" dirty="0" smtClean="0"/>
              <a:t>	[Andrews ’09]</a:t>
            </a:r>
          </a:p>
          <a:p>
            <a:r>
              <a:rPr lang="en-US" dirty="0" smtClean="0"/>
              <a:t>Interactive comparison</a:t>
            </a:r>
          </a:p>
          <a:p>
            <a:pPr>
              <a:buNone/>
            </a:pPr>
            <a:r>
              <a:rPr lang="en-US" dirty="0" smtClean="0"/>
              <a:t>   [</a:t>
            </a:r>
            <a:r>
              <a:rPr lang="en-US" dirty="0" err="1" smtClean="0"/>
              <a:t>Hascoet</a:t>
            </a:r>
            <a:r>
              <a:rPr lang="en-US" dirty="0" smtClean="0"/>
              <a:t>+ ’12]</a:t>
            </a:r>
          </a:p>
          <a:p>
            <a:r>
              <a:rPr lang="en-US" dirty="0" smtClean="0"/>
              <a:t>General principles</a:t>
            </a:r>
          </a:p>
          <a:p>
            <a:pPr>
              <a:buNone/>
            </a:pPr>
            <a:r>
              <a:rPr lang="en-US" dirty="0" smtClean="0"/>
              <a:t>	[</a:t>
            </a:r>
            <a:r>
              <a:rPr lang="en-US" dirty="0" err="1" smtClean="0"/>
              <a:t>Gleicher</a:t>
            </a:r>
            <a:r>
              <a:rPr lang="en-US" dirty="0" smtClean="0"/>
              <a:t>+ ’11]</a:t>
            </a:r>
          </a:p>
          <a:p>
            <a:r>
              <a:rPr lang="en-US" dirty="0" smtClean="0"/>
              <a:t>…</a:t>
            </a:r>
          </a:p>
          <a:p>
            <a:pPr>
              <a:buNone/>
            </a:pPr>
            <a:r>
              <a:rPr lang="en-US" dirty="0" smtClean="0"/>
              <a:t>	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Roadmap</a:t>
            </a:r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node correspondence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Simple features</a:t>
            </a:r>
          </a:p>
          <a:p>
            <a:pPr lvl="1"/>
            <a:r>
              <a:rPr lang="en-US" dirty="0" smtClean="0"/>
              <a:t>Complex features</a:t>
            </a:r>
          </a:p>
          <a:p>
            <a:pPr lvl="1"/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Summary</a:t>
            </a:r>
          </a:p>
          <a:p>
            <a:r>
              <a:rPr lang="en-US" dirty="0" smtClean="0"/>
              <a:t>Unknown node correspondence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4583" name="Picture 7" descr="energygen-ro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86935"/>
            <a:ext cx="24574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49585" y="3534200"/>
            <a:ext cx="5021279" cy="587375"/>
          </a:xfrm>
          <a:prstGeom prst="rect">
            <a:avLst/>
          </a:prstGeom>
          <a:noFill/>
          <a:ln w="38100">
            <a:solidFill>
              <a:srgbClr val="80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444500" y="1143000"/>
            <a:ext cx="8378658" cy="5091254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Numerous applications: </a:t>
            </a:r>
          </a:p>
          <a:p>
            <a:pPr lvl="1"/>
            <a:r>
              <a:rPr lang="en-US" dirty="0" smtClean="0"/>
              <a:t>Network monitoring, anomaly detection, network intrusion, behavioral studies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Although seems easy problem, it’s not!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There are multiple measures, but which one to use?</a:t>
            </a:r>
            <a:endParaRPr lang="en-US" dirty="0"/>
          </a:p>
          <a:p>
            <a:pPr lvl="1"/>
            <a:r>
              <a:rPr lang="en-US" dirty="0" smtClean="0"/>
              <a:t>Depends on the application!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Papers 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54100"/>
            <a:ext cx="7772400" cy="46228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http://www.cs.cmu.edu/~dkoutra/pub.htm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 descr="Screen shot 2014-03-04 at 4.38.08 PM.png"/>
          <p:cNvPicPr>
            <a:picLocks noChangeAspect="1"/>
          </p:cNvPicPr>
          <p:nvPr/>
        </p:nvPicPr>
        <p:blipFill>
          <a:blip r:embed="rId3"/>
          <a:srcRect b="25600"/>
          <a:stretch>
            <a:fillRect/>
          </a:stretch>
        </p:blipFill>
        <p:spPr>
          <a:xfrm>
            <a:off x="949325" y="1600200"/>
            <a:ext cx="7880243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0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6276"/>
            <a:ext cx="7772400" cy="685800"/>
          </a:xfrm>
        </p:spPr>
        <p:txBody>
          <a:bodyPr/>
          <a:lstStyle/>
          <a:p>
            <a:r>
              <a:rPr lang="en-US" dirty="0" smtClean="0"/>
              <a:t>What we will cover next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7192F-BC13-4247-B5B9-A1909753358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-192024" y="850392"/>
            <a:ext cx="8987942" cy="6949440"/>
            <a:chOff x="-192024" y="850392"/>
            <a:chExt cx="8987942" cy="6949440"/>
          </a:xfrm>
        </p:grpSpPr>
        <p:pic>
          <p:nvPicPr>
            <p:cNvPr id="5" name="Picture 4" descr="tutorial_overview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2024" y="850392"/>
              <a:ext cx="8987942" cy="694944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885214" y="4207480"/>
              <a:ext cx="7543559" cy="1475184"/>
            </a:xfrm>
            <a:prstGeom prst="rect">
              <a:avLst/>
            </a:prstGeom>
            <a:noFill/>
            <a:ln w="222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  <p:sp>
        <p:nvSpPr>
          <p:cNvPr id="7" name="Right Arrow 6"/>
          <p:cNvSpPr/>
          <p:nvPr/>
        </p:nvSpPr>
        <p:spPr bwMode="auto">
          <a:xfrm rot="7200000">
            <a:off x="6646461" y="2470496"/>
            <a:ext cx="548559" cy="602901"/>
          </a:xfrm>
          <a:prstGeom prst="rightArrow">
            <a:avLst/>
          </a:prstGeom>
          <a:noFill/>
          <a:ln w="69850" cap="flat" cmpd="dbl" algn="ctr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8" name="Picture 7">
            <a:hlinkClick r:id="rId3" action="ppaction://hlinkpres?slideindex=1&amp;slidetitle=Part 2b Similarity between Graphs:  Unknown node correspon..." tooltip="Details"/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668" y="6361798"/>
            <a:ext cx="456098" cy="4560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Koutra, Danai and Faloutsos, Christos and Vogelstein, Joshua T. (2013). </a:t>
            </a:r>
            <a:r>
              <a:rPr lang="en-US" sz="2000" b="1" dirty="0" smtClean="0">
                <a:solidFill>
                  <a:srgbClr val="000080"/>
                </a:solidFill>
              </a:rPr>
              <a:t>DELTACON: A Principled Massive-Graph Similarity Function.</a:t>
            </a:r>
            <a:r>
              <a:rPr lang="en-US" sz="2000" dirty="0" smtClean="0"/>
              <a:t> SDM 2013: 162-170</a:t>
            </a:r>
          </a:p>
          <a:p>
            <a:r>
              <a:rPr lang="en-US" sz="2000" dirty="0" smtClean="0"/>
              <a:t>Papadimitriou, </a:t>
            </a:r>
            <a:r>
              <a:rPr lang="en-US" sz="2000" dirty="0" err="1" smtClean="0"/>
              <a:t>Panagiotis</a:t>
            </a:r>
            <a:r>
              <a:rPr lang="en-US" sz="2000" dirty="0" smtClean="0"/>
              <a:t> and </a:t>
            </a:r>
            <a:r>
              <a:rPr lang="en-US" sz="2000" dirty="0" err="1" smtClean="0"/>
              <a:t>Dasdan</a:t>
            </a:r>
            <a:r>
              <a:rPr lang="en-US" sz="2000" dirty="0" smtClean="0"/>
              <a:t>, Ali and Garcia-Molina, Hector (2010). </a:t>
            </a:r>
            <a:r>
              <a:rPr lang="en-US" sz="2000" b="1" dirty="0" smtClean="0">
                <a:solidFill>
                  <a:srgbClr val="000080"/>
                </a:solidFill>
              </a:rPr>
              <a:t>Web Graph Similarity for Anomaly Detection. </a:t>
            </a:r>
            <a:r>
              <a:rPr lang="en-US" sz="2000" dirty="0" smtClean="0"/>
              <a:t>Journal of Internet Services and Applications, Volume 1 (1). pp. 19-30.</a:t>
            </a:r>
          </a:p>
          <a:p>
            <a:r>
              <a:rPr lang="en-US" sz="2000" dirty="0" smtClean="0"/>
              <a:t>H. </a:t>
            </a:r>
            <a:r>
              <a:rPr lang="en-US" sz="2000" dirty="0" err="1" smtClean="0"/>
              <a:t>Bunke</a:t>
            </a:r>
            <a:r>
              <a:rPr lang="en-US" sz="2000" dirty="0" smtClean="0"/>
              <a:t>, P. J. Dickinson, M. </a:t>
            </a:r>
            <a:r>
              <a:rPr lang="en-US" sz="2000" dirty="0" err="1" smtClean="0"/>
              <a:t>Kraetzl</a:t>
            </a:r>
            <a:r>
              <a:rPr lang="en-US" sz="2000" dirty="0" smtClean="0"/>
              <a:t>, and W. D. Wallis, </a:t>
            </a:r>
            <a:r>
              <a:rPr lang="en-US" sz="2000" b="1" dirty="0" smtClean="0">
                <a:solidFill>
                  <a:srgbClr val="000080"/>
                </a:solidFill>
              </a:rPr>
              <a:t>A Graph-Theoretic Approach to Enterprise Network Dynamics </a:t>
            </a:r>
            <a:r>
              <a:rPr lang="en-US" sz="2000" dirty="0" smtClean="0"/>
              <a:t>(PCS). </a:t>
            </a:r>
            <a:r>
              <a:rPr lang="en-US" sz="2000" dirty="0" err="1" smtClean="0"/>
              <a:t>Birkhauser</a:t>
            </a:r>
            <a:r>
              <a:rPr lang="en-US" sz="2000" dirty="0" smtClean="0"/>
              <a:t>, 2006.</a:t>
            </a:r>
          </a:p>
          <a:p>
            <a:r>
              <a:rPr lang="en-US" sz="2000" dirty="0" err="1" smtClean="0"/>
              <a:t>Kaspar</a:t>
            </a:r>
            <a:r>
              <a:rPr lang="en-US" sz="2000" dirty="0" smtClean="0"/>
              <a:t> </a:t>
            </a:r>
            <a:r>
              <a:rPr lang="en-US" sz="2000" dirty="0" err="1" smtClean="0"/>
              <a:t>Riesen</a:t>
            </a:r>
            <a:r>
              <a:rPr lang="en-US" sz="2000" dirty="0" smtClean="0"/>
              <a:t> and Horst </a:t>
            </a:r>
            <a:r>
              <a:rPr lang="en-US" sz="2000" dirty="0" err="1" smtClean="0"/>
              <a:t>Bunke</a:t>
            </a:r>
            <a:r>
              <a:rPr lang="en-US" sz="2000" dirty="0" smtClean="0"/>
              <a:t>. 2009. </a:t>
            </a:r>
            <a:r>
              <a:rPr lang="en-US" sz="2000" b="1" dirty="0" smtClean="0">
                <a:solidFill>
                  <a:srgbClr val="000080"/>
                </a:solidFill>
              </a:rPr>
              <a:t>Approximate graph edit distance computation by means of bipartite graph matching.</a:t>
            </a:r>
          </a:p>
          <a:p>
            <a:r>
              <a:rPr lang="en-US" sz="2000" dirty="0" smtClean="0"/>
              <a:t>Horst </a:t>
            </a:r>
            <a:r>
              <a:rPr lang="en-US" sz="2000" dirty="0" err="1" smtClean="0"/>
              <a:t>Bunke</a:t>
            </a:r>
            <a:r>
              <a:rPr lang="en-US" sz="2000" dirty="0" smtClean="0"/>
              <a:t> and Kim Shearer. 1998. </a:t>
            </a:r>
            <a:r>
              <a:rPr lang="en-US" sz="2000" b="1" dirty="0" smtClean="0">
                <a:solidFill>
                  <a:srgbClr val="000080"/>
                </a:solidFill>
              </a:rPr>
              <a:t>A graph distance metric based on the maximal common </a:t>
            </a:r>
            <a:r>
              <a:rPr lang="en-US" sz="2000" b="1" dirty="0" err="1" smtClean="0">
                <a:solidFill>
                  <a:srgbClr val="000080"/>
                </a:solidFill>
              </a:rPr>
              <a:t>subgraph</a:t>
            </a:r>
            <a:r>
              <a:rPr lang="en-US" sz="2000" b="1" dirty="0" smtClean="0">
                <a:solidFill>
                  <a:srgbClr val="000080"/>
                </a:solidFill>
              </a:rPr>
              <a:t>. </a:t>
            </a:r>
            <a:r>
              <a:rPr lang="en-US" sz="2000" dirty="0" smtClean="0"/>
              <a:t>Pattern </a:t>
            </a:r>
            <a:r>
              <a:rPr lang="en-US" sz="2000" dirty="0" err="1" smtClean="0"/>
              <a:t>Recogn</a:t>
            </a:r>
            <a:r>
              <a:rPr lang="en-US" sz="2000" dirty="0" smtClean="0"/>
              <a:t>. </a:t>
            </a:r>
            <a:r>
              <a:rPr lang="en-US" sz="2000" dirty="0" err="1" smtClean="0"/>
              <a:t>Lett</a:t>
            </a:r>
            <a:r>
              <a:rPr lang="en-US" sz="2000" dirty="0" smtClean="0"/>
              <a:t>. 19, 3-4 (March 1998), 255-259.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Kelmans</a:t>
            </a:r>
            <a:r>
              <a:rPr lang="en-US" sz="2000" dirty="0" smtClean="0"/>
              <a:t>, A. 1976. </a:t>
            </a:r>
            <a:r>
              <a:rPr lang="en-US" sz="2000" b="1" dirty="0" smtClean="0">
                <a:solidFill>
                  <a:srgbClr val="000080"/>
                </a:solidFill>
              </a:rPr>
              <a:t>Comparison of graphs by their number of spanning trees.</a:t>
            </a:r>
            <a:r>
              <a:rPr lang="en-US" sz="2000" dirty="0" smtClean="0"/>
              <a:t> Discrete Mathematics 16, 3, 241 – 261.</a:t>
            </a:r>
          </a:p>
          <a:p>
            <a:r>
              <a:rPr lang="en-US" sz="2000" dirty="0" smtClean="0"/>
              <a:t>Stefan </a:t>
            </a:r>
            <a:r>
              <a:rPr lang="en-US" sz="2000" dirty="0" err="1" smtClean="0"/>
              <a:t>Fankhauser</a:t>
            </a:r>
            <a:r>
              <a:rPr lang="en-US" sz="2000" dirty="0" smtClean="0"/>
              <a:t>, </a:t>
            </a:r>
            <a:r>
              <a:rPr lang="en-US" sz="2000" dirty="0" err="1" smtClean="0"/>
              <a:t>Kaspar</a:t>
            </a:r>
            <a:r>
              <a:rPr lang="en-US" sz="2000" dirty="0" smtClean="0"/>
              <a:t> </a:t>
            </a:r>
            <a:r>
              <a:rPr lang="en-US" sz="2000" dirty="0" err="1" smtClean="0"/>
              <a:t>Riesen</a:t>
            </a:r>
            <a:r>
              <a:rPr lang="en-US" sz="2000" dirty="0" smtClean="0"/>
              <a:t>, and Horst </a:t>
            </a:r>
            <a:r>
              <a:rPr lang="en-US" sz="2000" dirty="0" err="1" smtClean="0"/>
              <a:t>Bunke</a:t>
            </a:r>
            <a:r>
              <a:rPr lang="en-US" sz="2000" dirty="0" smtClean="0"/>
              <a:t>. 2011. </a:t>
            </a:r>
            <a:r>
              <a:rPr lang="en-US" sz="2000" b="1" dirty="0" smtClean="0">
                <a:solidFill>
                  <a:srgbClr val="000080"/>
                </a:solidFill>
              </a:rPr>
              <a:t>Speeding up graph edit distance computation through fast bipartite matching. </a:t>
            </a:r>
            <a:r>
              <a:rPr lang="en-US" sz="2000" dirty="0" smtClean="0"/>
              <a:t>In GbRPR'11.</a:t>
            </a:r>
          </a:p>
          <a:p>
            <a:r>
              <a:rPr lang="en-US" sz="2000" dirty="0" err="1" smtClean="0"/>
              <a:t>Xinbo</a:t>
            </a:r>
            <a:r>
              <a:rPr lang="en-US" sz="2000" dirty="0" smtClean="0"/>
              <a:t> </a:t>
            </a:r>
            <a:r>
              <a:rPr lang="en-US" sz="2000" dirty="0" err="1" smtClean="0"/>
              <a:t>Gao</a:t>
            </a:r>
            <a:r>
              <a:rPr lang="en-US" sz="2000" dirty="0" smtClean="0"/>
              <a:t>, Bing Xiao, </a:t>
            </a:r>
            <a:r>
              <a:rPr lang="en-US" sz="2000" dirty="0" err="1" smtClean="0"/>
              <a:t>Dacheng</a:t>
            </a:r>
            <a:r>
              <a:rPr lang="en-US" sz="2000" dirty="0" smtClean="0"/>
              <a:t> Tao, and </a:t>
            </a:r>
            <a:r>
              <a:rPr lang="en-US" sz="2000" dirty="0" err="1" smtClean="0"/>
              <a:t>Xuelong</a:t>
            </a:r>
            <a:r>
              <a:rPr lang="en-US" sz="2000" dirty="0" smtClean="0"/>
              <a:t> Li. 2010. </a:t>
            </a:r>
            <a:r>
              <a:rPr lang="en-US" sz="2000" b="1" dirty="0" smtClean="0">
                <a:solidFill>
                  <a:srgbClr val="000080"/>
                </a:solidFill>
              </a:rPr>
              <a:t>A survey of graph edit distance.</a:t>
            </a:r>
            <a:r>
              <a:rPr lang="en-US" sz="2000" dirty="0" smtClean="0"/>
              <a:t> Pattern Anal. Appl. 13, 1 (January 2010), 113-129.</a:t>
            </a:r>
          </a:p>
          <a:p>
            <a:r>
              <a:rPr lang="en-US" sz="2000" dirty="0" err="1"/>
              <a:t>Shoubridge</a:t>
            </a:r>
            <a:r>
              <a:rPr lang="en-US" sz="2000" dirty="0"/>
              <a:t> P., </a:t>
            </a:r>
            <a:r>
              <a:rPr lang="en-US" sz="2000" dirty="0" err="1"/>
              <a:t>Kraetzl</a:t>
            </a:r>
            <a:r>
              <a:rPr lang="en-US" sz="2000" dirty="0"/>
              <a:t> M., Wallis W. D., </a:t>
            </a:r>
            <a:r>
              <a:rPr lang="en-US" sz="2000" dirty="0" err="1"/>
              <a:t>Bunke</a:t>
            </a:r>
            <a:r>
              <a:rPr lang="en-US" sz="2000" dirty="0"/>
              <a:t> H. </a:t>
            </a:r>
            <a:r>
              <a:rPr lang="en-US" sz="2000" b="1" dirty="0">
                <a:solidFill>
                  <a:srgbClr val="000080"/>
                </a:solidFill>
              </a:rPr>
              <a:t>Detection of Abnormal </a:t>
            </a:r>
            <a:r>
              <a:rPr lang="en-US" sz="2000" b="1" dirty="0" smtClean="0">
                <a:solidFill>
                  <a:srgbClr val="000080"/>
                </a:solidFill>
              </a:rPr>
              <a:t>Change </a:t>
            </a:r>
            <a:r>
              <a:rPr lang="en-US" sz="2000" b="1" dirty="0">
                <a:solidFill>
                  <a:srgbClr val="000080"/>
                </a:solidFill>
              </a:rPr>
              <a:t>in a Time Series of Graphs.</a:t>
            </a:r>
            <a:r>
              <a:rPr lang="en-US" sz="2000" dirty="0"/>
              <a:t> Journal of Interconnection Networks </a:t>
            </a:r>
            <a:r>
              <a:rPr lang="en-US" sz="2000" dirty="0" smtClean="0"/>
              <a:t>(</a:t>
            </a:r>
            <a:r>
              <a:rPr lang="en-US" sz="2000" dirty="0"/>
              <a:t>JOIN) 3(1-2):85-101, 2002. </a:t>
            </a:r>
          </a:p>
          <a:p>
            <a:r>
              <a:rPr lang="en-US" sz="2000" dirty="0"/>
              <a:t> Kelly Marie </a:t>
            </a:r>
            <a:r>
              <a:rPr lang="en-US" sz="2000" dirty="0" err="1"/>
              <a:t>Kapsabelis</a:t>
            </a:r>
            <a:r>
              <a:rPr lang="en-US" sz="2000" dirty="0"/>
              <a:t>, Peter John Dickinson, </a:t>
            </a:r>
            <a:r>
              <a:rPr lang="en-US" sz="2000" dirty="0" err="1"/>
              <a:t>Kutluyil</a:t>
            </a:r>
            <a:r>
              <a:rPr lang="en-US" sz="2000" dirty="0"/>
              <a:t> </a:t>
            </a:r>
            <a:r>
              <a:rPr lang="en-US" sz="2000" dirty="0" err="1"/>
              <a:t>Dogancay</a:t>
            </a:r>
            <a:r>
              <a:rPr lang="en-US" sz="2000" dirty="0"/>
              <a:t>. </a:t>
            </a:r>
            <a:r>
              <a:rPr lang="en-US" sz="2000" b="1" dirty="0" smtClean="0">
                <a:solidFill>
                  <a:srgbClr val="000080"/>
                </a:solidFill>
              </a:rPr>
              <a:t>Investigation </a:t>
            </a:r>
            <a:r>
              <a:rPr lang="en-US" sz="2000" b="1" dirty="0">
                <a:solidFill>
                  <a:srgbClr val="000080"/>
                </a:solidFill>
              </a:rPr>
              <a:t>of graph edit distance cost functions for detection of network </a:t>
            </a:r>
            <a:r>
              <a:rPr lang="en-US" sz="2000" b="1" dirty="0" smtClean="0">
                <a:solidFill>
                  <a:srgbClr val="000080"/>
                </a:solidFill>
              </a:rPr>
              <a:t>anomalies</a:t>
            </a:r>
            <a:r>
              <a:rPr lang="en-US" sz="2000" b="1" dirty="0">
                <a:solidFill>
                  <a:srgbClr val="000080"/>
                </a:solidFill>
              </a:rPr>
              <a:t>. </a:t>
            </a:r>
            <a:r>
              <a:rPr lang="en-US" sz="2000" dirty="0"/>
              <a:t>ANZIAM J. 48 (CTAC2006) pp.436–449, 2007.</a:t>
            </a:r>
          </a:p>
          <a:p>
            <a:endParaRPr lang="en-US" sz="20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Definition:</a:t>
            </a:r>
            <a:br>
              <a:rPr lang="en-US" dirty="0" smtClean="0"/>
            </a:br>
            <a:r>
              <a:rPr lang="en-US" dirty="0" smtClean="0"/>
              <a:t>Graph Similarity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1651" y="1490230"/>
            <a:ext cx="6020519" cy="4330883"/>
          </a:xfrm>
        </p:spPr>
        <p:txBody>
          <a:bodyPr>
            <a:normAutofit/>
          </a:bodyPr>
          <a:lstStyle/>
          <a:p>
            <a:r>
              <a:rPr lang="en-US" b="1" dirty="0" smtClean="0"/>
              <a:t>Given</a:t>
            </a:r>
            <a:r>
              <a:rPr lang="en-US" dirty="0" smtClean="0"/>
              <a:t>: </a:t>
            </a:r>
          </a:p>
          <a:p>
            <a:pPr>
              <a:buNone/>
            </a:pPr>
            <a:r>
              <a:rPr lang="en-US" dirty="0" smtClean="0"/>
              <a:t>      (a) 2 graphs with the</a:t>
            </a:r>
          </a:p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/>
              <a:t>same</a:t>
            </a:r>
            <a:r>
              <a:rPr lang="en-US" dirty="0" smtClean="0"/>
              <a:t> nodes and</a:t>
            </a:r>
          </a:p>
          <a:p>
            <a:pPr>
              <a:buNone/>
            </a:pPr>
            <a:r>
              <a:rPr lang="en-US" dirty="0" smtClean="0"/>
              <a:t>            </a:t>
            </a:r>
            <a:r>
              <a:rPr lang="en-US" b="1" dirty="0" smtClean="0"/>
              <a:t>different</a:t>
            </a:r>
            <a:r>
              <a:rPr lang="en-US" dirty="0" smtClean="0"/>
              <a:t> edge sets</a:t>
            </a:r>
          </a:p>
          <a:p>
            <a:pPr>
              <a:buNone/>
            </a:pPr>
            <a:r>
              <a:rPr lang="en-US" sz="900" dirty="0" smtClean="0"/>
              <a:t>           </a:t>
            </a:r>
            <a:r>
              <a:rPr lang="en-US" dirty="0" smtClean="0"/>
              <a:t>   (</a:t>
            </a:r>
            <a:r>
              <a:rPr lang="en-US" dirty="0" err="1" smtClean="0"/>
              <a:t>b</a:t>
            </a:r>
            <a:r>
              <a:rPr lang="en-US" dirty="0" smtClean="0"/>
              <a:t>) node correspondence</a:t>
            </a:r>
            <a:endParaRPr lang="en-US" sz="900" dirty="0" smtClean="0"/>
          </a:p>
          <a:p>
            <a:r>
              <a:rPr lang="en-US" b="1" dirty="0" smtClean="0"/>
              <a:t>Find</a:t>
            </a:r>
            <a:r>
              <a:rPr lang="en-US" dirty="0" smtClean="0"/>
              <a:t>: similarity score, </a:t>
            </a:r>
          </a:p>
          <a:p>
            <a:pPr>
              <a:buNone/>
            </a:pPr>
            <a:r>
              <a:rPr lang="en-US" dirty="0" smtClean="0"/>
              <a:t>              </a:t>
            </a:r>
            <a:r>
              <a:rPr lang="en-US" dirty="0" err="1" smtClean="0"/>
              <a:t>s</a:t>
            </a:r>
            <a:r>
              <a:rPr lang="en-US" dirty="0" smtClean="0"/>
              <a:t>    [0,1]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785475" y="5249602"/>
          <a:ext cx="228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91" name="Equation" r:id="rId4" imgW="228600" imgH="203200" progId="Equation.3">
                  <p:embed/>
                </p:oleObj>
              </mc:Choice>
              <mc:Fallback>
                <p:oleObj name="Equation" r:id="rId4" imgW="228600" imgH="2032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5475" y="5249602"/>
                        <a:ext cx="2286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Rounded Rectangle 165"/>
          <p:cNvSpPr/>
          <p:nvPr/>
        </p:nvSpPr>
        <p:spPr>
          <a:xfrm>
            <a:off x="4815064" y="2240826"/>
            <a:ext cx="3902322" cy="2131288"/>
          </a:xfrm>
          <a:prstGeom prst="roundRect">
            <a:avLst>
              <a:gd name="adj" fmla="val 6613"/>
            </a:avLst>
          </a:prstGeom>
          <a:gradFill flip="none" rotWithShape="1">
            <a:gsLst>
              <a:gs pos="0">
                <a:srgbClr val="0000FF">
                  <a:alpha val="9800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 cap="rnd" cmpd="sng">
            <a:solidFill>
              <a:srgbClr val="00009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19050">
                  <a:solidFill>
                    <a:srgbClr val="0000FF"/>
                  </a:solidFill>
                </a:ln>
                <a:latin typeface="Arial Black"/>
              </a:rPr>
              <a:t>s</a:t>
            </a:r>
            <a:r>
              <a:rPr lang="en-US" sz="2800" b="1" dirty="0" smtClean="0">
                <a:ln w="19050">
                  <a:solidFill>
                    <a:srgbClr val="0000FF"/>
                  </a:solidFill>
                </a:ln>
                <a:latin typeface="Arial Black"/>
              </a:rPr>
              <a:t> = 0: </a:t>
            </a:r>
            <a:r>
              <a:rPr lang="en-US" sz="2800" b="1" dirty="0" smtClean="0">
                <a:ln w="19050">
                  <a:solidFill>
                    <a:srgbClr val="008000"/>
                  </a:solidFill>
                </a:ln>
                <a:latin typeface="Arial Black"/>
              </a:rPr>
              <a:t>G</a:t>
            </a:r>
            <a:r>
              <a:rPr lang="en-US" sz="2800" b="1" baseline="-25000" dirty="0" smtClean="0">
                <a:ln w="19050">
                  <a:solidFill>
                    <a:srgbClr val="008000"/>
                  </a:solidFill>
                </a:ln>
                <a:latin typeface="Arial Black"/>
              </a:rPr>
              <a:t>A</a:t>
            </a:r>
            <a:r>
              <a:rPr lang="en-US" sz="2800" b="1" dirty="0" smtClean="0">
                <a:ln w="19050">
                  <a:solidFill>
                    <a:srgbClr val="0000FF"/>
                  </a:solidFill>
                </a:ln>
                <a:latin typeface="Arial Black"/>
              </a:rPr>
              <a:t> &lt;&gt; </a:t>
            </a:r>
            <a:r>
              <a:rPr lang="en-US" sz="2800" b="1" dirty="0" smtClean="0">
                <a:ln w="19050">
                  <a:solidFill>
                    <a:srgbClr val="FF0000"/>
                  </a:solidFill>
                </a:ln>
                <a:latin typeface="Arial Black"/>
              </a:rPr>
              <a:t>G</a:t>
            </a:r>
            <a:r>
              <a:rPr lang="en-US" sz="2800" b="1" baseline="-25000" dirty="0" smtClean="0">
                <a:ln w="19050">
                  <a:solidFill>
                    <a:srgbClr val="FF0000"/>
                  </a:solidFill>
                </a:ln>
                <a:latin typeface="Arial Black"/>
              </a:rPr>
              <a:t>B</a:t>
            </a:r>
          </a:p>
          <a:p>
            <a:pPr algn="ctr"/>
            <a:r>
              <a:rPr lang="en-US" sz="2800" b="1" dirty="0" smtClean="0">
                <a:ln w="19050">
                  <a:solidFill>
                    <a:srgbClr val="0000FF"/>
                  </a:solidFill>
                </a:ln>
                <a:latin typeface="Arial Black"/>
              </a:rPr>
              <a:t>s = 1: </a:t>
            </a:r>
            <a:r>
              <a:rPr lang="en-US" sz="2800" b="1" dirty="0" smtClean="0">
                <a:ln w="19050">
                  <a:solidFill>
                    <a:srgbClr val="008000"/>
                  </a:solidFill>
                </a:ln>
                <a:latin typeface="Arial Black"/>
              </a:rPr>
              <a:t>G</a:t>
            </a:r>
            <a:r>
              <a:rPr lang="en-US" sz="2800" b="1" baseline="-25000" dirty="0" smtClean="0">
                <a:ln w="19050">
                  <a:solidFill>
                    <a:srgbClr val="008000"/>
                  </a:solidFill>
                </a:ln>
                <a:latin typeface="Arial Black"/>
              </a:rPr>
              <a:t>A</a:t>
            </a:r>
            <a:r>
              <a:rPr lang="en-US" sz="2800" b="1" dirty="0" smtClean="0">
                <a:ln w="19050">
                  <a:solidFill>
                    <a:srgbClr val="0000FF"/>
                  </a:solidFill>
                </a:ln>
                <a:latin typeface="Arial Black"/>
              </a:rPr>
              <a:t> == </a:t>
            </a:r>
            <a:r>
              <a:rPr lang="en-US" sz="2800" b="1" dirty="0" smtClean="0">
                <a:ln w="19050">
                  <a:solidFill>
                    <a:srgbClr val="FF0000"/>
                  </a:solidFill>
                </a:ln>
                <a:latin typeface="Arial Black"/>
              </a:rPr>
              <a:t>G</a:t>
            </a:r>
            <a:r>
              <a:rPr lang="en-US" sz="2800" b="1" baseline="-25000" dirty="0" smtClean="0">
                <a:ln w="19050">
                  <a:solidFill>
                    <a:srgbClr val="FF0000"/>
                  </a:solidFill>
                </a:ln>
                <a:latin typeface="Arial Black"/>
              </a:rPr>
              <a:t>B</a:t>
            </a:r>
            <a:endParaRPr lang="en-US" sz="2800" b="1" baseline="-25000" dirty="0">
              <a:ln w="19050">
                <a:solidFill>
                  <a:srgbClr val="FF0000"/>
                </a:solidFill>
              </a:ln>
              <a:latin typeface="Arial Black"/>
            </a:endParaRPr>
          </a:p>
        </p:txBody>
      </p:sp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37" name="Group 136"/>
          <p:cNvGrpSpPr/>
          <p:nvPr/>
        </p:nvGrpSpPr>
        <p:grpSpPr>
          <a:xfrm>
            <a:off x="391060" y="1127764"/>
            <a:ext cx="3630590" cy="4983134"/>
            <a:chOff x="391060" y="1127764"/>
            <a:chExt cx="3630590" cy="4983134"/>
          </a:xfrm>
        </p:grpSpPr>
        <p:grpSp>
          <p:nvGrpSpPr>
            <p:cNvPr id="138" name="Group 172"/>
            <p:cNvGrpSpPr/>
            <p:nvPr/>
          </p:nvGrpSpPr>
          <p:grpSpPr>
            <a:xfrm>
              <a:off x="391060" y="1127764"/>
              <a:ext cx="3630590" cy="4983134"/>
              <a:chOff x="391060" y="1127764"/>
              <a:chExt cx="3630590" cy="4983134"/>
            </a:xfrm>
          </p:grpSpPr>
          <p:sp>
            <p:nvSpPr>
              <p:cNvPr id="145" name="Rounded Rectangle 144"/>
              <p:cNvSpPr/>
              <p:nvPr/>
            </p:nvSpPr>
            <p:spPr>
              <a:xfrm>
                <a:off x="391060" y="3713169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ounded Rectangle 145"/>
              <p:cNvSpPr/>
              <p:nvPr/>
            </p:nvSpPr>
            <p:spPr>
              <a:xfrm>
                <a:off x="391060" y="1214886"/>
                <a:ext cx="3311155" cy="2344800"/>
              </a:xfrm>
              <a:prstGeom prst="roundRect">
                <a:avLst>
                  <a:gd name="adj" fmla="val 9333"/>
                </a:avLst>
              </a:prstGeom>
              <a:gradFill flip="none" rotWithShape="1">
                <a:gsLst>
                  <a:gs pos="0">
                    <a:srgbClr val="93BC98"/>
                  </a:gs>
                  <a:gs pos="100000">
                    <a:srgbClr val="E7FCE5"/>
                  </a:gs>
                </a:gsLst>
                <a:lin ang="16200000" scaled="0"/>
                <a:tileRect/>
              </a:gradFill>
              <a:ln>
                <a:gradFill flip="none" rotWithShape="1">
                  <a:gsLst>
                    <a:gs pos="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7" name="Group 101"/>
              <p:cNvGrpSpPr/>
              <p:nvPr/>
            </p:nvGrpSpPr>
            <p:grpSpPr>
              <a:xfrm>
                <a:off x="457201" y="1404330"/>
                <a:ext cx="3125249" cy="2181806"/>
                <a:chOff x="3107532" y="4731071"/>
                <a:chExt cx="3061365" cy="2349425"/>
              </a:xfrm>
            </p:grpSpPr>
            <p:grpSp>
              <p:nvGrpSpPr>
                <p:cNvPr id="335" name="Group 70"/>
                <p:cNvGrpSpPr/>
                <p:nvPr/>
              </p:nvGrpSpPr>
              <p:grpSpPr>
                <a:xfrm rot="1809498">
                  <a:off x="3114424" y="5214227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363" name="Oval 362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Oval 72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Oval 73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6" name="Oval 365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Oval 367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70" name="Straight Connector 369"/>
                  <p:cNvCxnSpPr>
                    <a:endCxn id="366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Straight Connector 370"/>
                  <p:cNvCxnSpPr>
                    <a:stCxn id="363" idx="4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" name="Straight Connector 371"/>
                  <p:cNvCxnSpPr>
                    <a:endCxn id="363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3" name="Straight Connector 372"/>
                  <p:cNvCxnSpPr>
                    <a:stCxn id="366" idx="0"/>
                    <a:endCxn id="367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Straight Connector 373"/>
                  <p:cNvCxnSpPr>
                    <a:endCxn id="366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5" name="Straight Connector 374"/>
                  <p:cNvCxnSpPr>
                    <a:stCxn id="378" idx="6"/>
                    <a:endCxn id="367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/>
                  <p:cNvCxnSpPr>
                    <a:stCxn id="368" idx="5"/>
                    <a:endCxn id="369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Straight Connector 376"/>
                  <p:cNvCxnSpPr>
                    <a:stCxn id="368" idx="2"/>
                    <a:endCxn id="367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8" name="Oval 377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9" name="Oval 378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Oval 379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1" name="Oval 380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Oval 381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3" name="Oval 382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Oval 383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5" name="Oval 384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Oval 385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87" name="Straight Connector 386"/>
                  <p:cNvCxnSpPr>
                    <a:stCxn id="367" idx="3"/>
                    <a:endCxn id="381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8" name="Oval 387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9" name="Oval 388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0" name="Oval 389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6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337" name="Oval 336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12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13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Oval 341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4" name="Straight Connector 343"/>
                  <p:cNvCxnSpPr>
                    <a:endCxn id="343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/>
                  <p:cNvCxnSpPr>
                    <a:stCxn id="338" idx="0"/>
                    <a:endCxn id="337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/>
                  <p:cNvCxnSpPr/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Connector 346"/>
                  <p:cNvCxnSpPr>
                    <a:stCxn id="339" idx="6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8" name="Straight Connector 347"/>
                  <p:cNvCxnSpPr>
                    <a:stCxn id="350" idx="6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>
                    <a:stCxn id="342" idx="2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0" name="Oval 349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Oval 351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4" name="Oval 353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6" name="Oval 355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Oval 357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Oval 359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62" name="Straight Connector 361"/>
                  <p:cNvCxnSpPr>
                    <a:stCxn id="354" idx="6"/>
                    <a:endCxn id="361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8" name="Group 102"/>
              <p:cNvGrpSpPr/>
              <p:nvPr/>
            </p:nvGrpSpPr>
            <p:grpSpPr>
              <a:xfrm>
                <a:off x="503776" y="3924912"/>
                <a:ext cx="3092620" cy="2185986"/>
                <a:chOff x="3107532" y="4731071"/>
                <a:chExt cx="3061365" cy="2349427"/>
              </a:xfrm>
            </p:grpSpPr>
            <p:grpSp>
              <p:nvGrpSpPr>
                <p:cNvPr id="151" name="Group 70"/>
                <p:cNvGrpSpPr/>
                <p:nvPr/>
              </p:nvGrpSpPr>
              <p:grpSpPr>
                <a:xfrm rot="1809498">
                  <a:off x="3114424" y="5214229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307" name="Oval 306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Oval 307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9" name="Oval 308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Oval 309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1" name="Oval 310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2" name="Oval 311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3" name="Oval 312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14" name="Straight Connector 313"/>
                  <p:cNvCxnSpPr>
                    <a:stCxn id="308" idx="5"/>
                    <a:endCxn id="310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Straight Connector 314"/>
                  <p:cNvCxnSpPr>
                    <a:stCxn id="307" idx="4"/>
                    <a:endCxn id="309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/>
                  <p:cNvCxnSpPr>
                    <a:stCxn id="311" idx="6"/>
                    <a:endCxn id="313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Straight Connector 316"/>
                  <p:cNvCxnSpPr>
                    <a:stCxn id="310" idx="0"/>
                    <a:endCxn id="311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" name="Straight Connector 317"/>
                  <p:cNvCxnSpPr>
                    <a:stCxn id="309" idx="6"/>
                    <a:endCxn id="310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Straight Connector 318"/>
                  <p:cNvCxnSpPr>
                    <a:stCxn id="322" idx="6"/>
                    <a:endCxn id="311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Straight Connector 319"/>
                  <p:cNvCxnSpPr>
                    <a:stCxn id="312" idx="5"/>
                    <a:endCxn id="313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/>
                  <p:cNvCxnSpPr>
                    <a:stCxn id="312" idx="2"/>
                    <a:endCxn id="311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2" name="Oval 321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Oval 322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Oval 323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Oval 324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Oval 325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Oval 326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Oval 327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Oval 328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0" name="Oval 329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1" name="Oval 330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Oval 331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Oval 332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34" name="Straight Connector 333"/>
                  <p:cNvCxnSpPr>
                    <a:stCxn id="326" idx="6"/>
                    <a:endCxn id="333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8"/>
                <p:cNvGrpSpPr/>
                <p:nvPr/>
              </p:nvGrpSpPr>
              <p:grpSpPr>
                <a:xfrm>
                  <a:off x="3107532" y="4731071"/>
                  <a:ext cx="3054473" cy="1866269"/>
                  <a:chOff x="629260" y="1659468"/>
                  <a:chExt cx="7091677" cy="3486871"/>
                </a:xfrm>
              </p:grpSpPr>
              <p:sp>
                <p:nvSpPr>
                  <p:cNvPr id="153" name="Oval 152"/>
                  <p:cNvSpPr/>
                  <p:nvPr/>
                </p:nvSpPr>
                <p:spPr>
                  <a:xfrm>
                    <a:off x="1474561" y="165946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>
                    <a:off x="629260" y="318121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/>
                  <p:cNvSpPr/>
                  <p:nvPr/>
                </p:nvSpPr>
                <p:spPr>
                  <a:xfrm>
                    <a:off x="2069241" y="4704222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/>
                  <p:cNvSpPr/>
                  <p:nvPr/>
                </p:nvSpPr>
                <p:spPr>
                  <a:xfrm>
                    <a:off x="3885244" y="390489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>
                  <a:xfrm>
                    <a:off x="4037648" y="1790487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6232821" y="1811868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0" name="Straight Connector 159"/>
                  <p:cNvCxnSpPr>
                    <a:stCxn id="154" idx="5"/>
                    <a:endCxn id="156" idx="2"/>
                  </p:cNvCxnSpPr>
                  <p:nvPr/>
                </p:nvCxnSpPr>
                <p:spPr>
                  <a:xfrm rot="16200000" flipH="1">
                    <a:off x="2159773" y="2397326"/>
                    <a:ext cx="569592" cy="28813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>
                    <a:stCxn id="153" idx="4"/>
                    <a:endCxn id="155" idx="0"/>
                  </p:cNvCxnSpPr>
                  <p:nvPr/>
                </p:nvCxnSpPr>
                <p:spPr>
                  <a:xfrm rot="16200000" flipH="1">
                    <a:off x="686886" y="3102410"/>
                    <a:ext cx="2608943" cy="5946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>
                    <a:stCxn id="157" idx="6"/>
                    <a:endCxn id="159" idx="2"/>
                  </p:cNvCxnSpPr>
                  <p:nvPr/>
                </p:nvCxnSpPr>
                <p:spPr>
                  <a:xfrm>
                    <a:off x="4476560" y="2008393"/>
                    <a:ext cx="2805465" cy="11728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>
                    <a:stCxn id="154" idx="0"/>
                    <a:endCxn id="153" idx="3"/>
                  </p:cNvCxnSpPr>
                  <p:nvPr/>
                </p:nvCxnSpPr>
                <p:spPr>
                  <a:xfrm rot="5400000" flipH="1" flipV="1">
                    <a:off x="618897" y="2261276"/>
                    <a:ext cx="1149761" cy="69012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>
                    <a:stCxn id="156" idx="0"/>
                    <a:endCxn id="157" idx="4"/>
                  </p:cNvCxnSpPr>
                  <p:nvPr/>
                </p:nvCxnSpPr>
                <p:spPr>
                  <a:xfrm rot="5400000" flipH="1" flipV="1">
                    <a:off x="3341606" y="2989393"/>
                    <a:ext cx="1678593" cy="152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>
                    <a:stCxn id="155" idx="6"/>
                    <a:endCxn id="156" idx="3"/>
                  </p:cNvCxnSpPr>
                  <p:nvPr/>
                </p:nvCxnSpPr>
                <p:spPr>
                  <a:xfrm flipV="1">
                    <a:off x="2508153" y="4276879"/>
                    <a:ext cx="1441368" cy="64524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>
                    <a:stCxn id="170" idx="6"/>
                    <a:endCxn id="157" idx="3"/>
                  </p:cNvCxnSpPr>
                  <p:nvPr/>
                </p:nvCxnSpPr>
                <p:spPr>
                  <a:xfrm flipV="1">
                    <a:off x="1068175" y="2162475"/>
                    <a:ext cx="3033750" cy="123665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/>
                  <p:cNvCxnSpPr>
                    <a:stCxn id="158" idx="5"/>
                    <a:endCxn id="159" idx="1"/>
                  </p:cNvCxnSpPr>
                  <p:nvPr/>
                </p:nvCxnSpPr>
                <p:spPr>
                  <a:xfrm rot="16200000" flipH="1">
                    <a:off x="6555240" y="2236072"/>
                    <a:ext cx="843278" cy="73884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/>
                  <p:cNvCxnSpPr>
                    <a:stCxn id="158" idx="2"/>
                    <a:endCxn id="157" idx="7"/>
                  </p:cNvCxnSpPr>
                  <p:nvPr/>
                </p:nvCxnSpPr>
                <p:spPr>
                  <a:xfrm rot="10800000">
                    <a:off x="4412283" y="1854310"/>
                    <a:ext cx="1820538" cy="17546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0" name="Oval 169"/>
                  <p:cNvSpPr/>
                  <p:nvPr/>
                </p:nvSpPr>
                <p:spPr>
                  <a:xfrm>
                    <a:off x="629263" y="318122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>
                    <a:off x="4038315" y="179493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>
                  <a:xfrm>
                    <a:off x="7282025" y="2963314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Oval 175"/>
                  <p:cNvSpPr/>
                  <p:nvPr/>
                </p:nvSpPr>
                <p:spPr>
                  <a:xfrm>
                    <a:off x="2069242" y="4695818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Oval 176"/>
                  <p:cNvSpPr/>
                  <p:nvPr/>
                </p:nvSpPr>
                <p:spPr>
                  <a:xfrm>
                    <a:off x="3885245" y="390489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Oval 183"/>
                  <p:cNvSpPr/>
                  <p:nvPr/>
                </p:nvSpPr>
                <p:spPr>
                  <a:xfrm>
                    <a:off x="6232821" y="1813550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5" name="Oval 184"/>
                  <p:cNvSpPr/>
                  <p:nvPr/>
                </p:nvSpPr>
                <p:spPr>
                  <a:xfrm>
                    <a:off x="4038318" y="1794937"/>
                    <a:ext cx="438912" cy="435811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Oval 243"/>
                  <p:cNvSpPr/>
                  <p:nvPr/>
                </p:nvSpPr>
                <p:spPr>
                  <a:xfrm>
                    <a:off x="6232821" y="1811867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Oval 244"/>
                  <p:cNvSpPr/>
                  <p:nvPr/>
                </p:nvSpPr>
                <p:spPr>
                  <a:xfrm>
                    <a:off x="7282025" y="2963311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2" name="Straight Connector 301"/>
                  <p:cNvCxnSpPr>
                    <a:stCxn id="157" idx="3"/>
                    <a:endCxn id="176" idx="7"/>
                  </p:cNvCxnSpPr>
                  <p:nvPr/>
                </p:nvCxnSpPr>
                <p:spPr>
                  <a:xfrm rot="5400000">
                    <a:off x="1974318" y="2632034"/>
                    <a:ext cx="2597166" cy="16580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3" name="Oval 302"/>
                  <p:cNvSpPr/>
                  <p:nvPr/>
                </p:nvSpPr>
                <p:spPr>
                  <a:xfrm>
                    <a:off x="4038321" y="1794940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4" name="Oval 303"/>
                  <p:cNvSpPr/>
                  <p:nvPr/>
                </p:nvSpPr>
                <p:spPr>
                  <a:xfrm>
                    <a:off x="2069324" y="47105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>
                  <a:xfrm>
                    <a:off x="5420021" y="3617028"/>
                    <a:ext cx="438912" cy="435811"/>
                  </a:xfrm>
                  <a:prstGeom prst="ellips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6" name="Straight Connector 305"/>
                  <p:cNvCxnSpPr>
                    <a:stCxn id="177" idx="6"/>
                    <a:endCxn id="305" idx="2"/>
                  </p:cNvCxnSpPr>
                  <p:nvPr/>
                </p:nvCxnSpPr>
                <p:spPr>
                  <a:xfrm flipV="1">
                    <a:off x="4324157" y="3834934"/>
                    <a:ext cx="1095864" cy="2878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49" name="TextBox 148"/>
              <p:cNvSpPr txBox="1"/>
              <p:nvPr/>
            </p:nvSpPr>
            <p:spPr>
              <a:xfrm>
                <a:off x="3034705" y="1127764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8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008000"/>
                    </a:solidFill>
                    <a:latin typeface="Arial Black"/>
                  </a:rPr>
                  <a:t>A</a:t>
                </a:r>
                <a:endParaRPr lang="en-US" sz="3200" b="1" baseline="-25000" dirty="0">
                  <a:solidFill>
                    <a:srgbClr val="008000"/>
                  </a:solidFill>
                  <a:latin typeface="Arial Black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072978" y="3644848"/>
                <a:ext cx="9486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Arial Black"/>
                  </a:rPr>
                  <a:t>G</a:t>
                </a:r>
                <a:r>
                  <a:rPr lang="en-US" sz="3200" b="1" baseline="-25000" dirty="0" smtClean="0">
                    <a:solidFill>
                      <a:srgbClr val="FF0000"/>
                    </a:solidFill>
                    <a:latin typeface="Arial Black"/>
                  </a:rPr>
                  <a:t>B</a:t>
                </a:r>
                <a:endParaRPr lang="en-US" sz="3200" b="1" baseline="-25000" dirty="0">
                  <a:solidFill>
                    <a:srgbClr val="FF0000"/>
                  </a:solidFill>
                  <a:latin typeface="Arial Black"/>
                </a:endParaRPr>
              </a:p>
            </p:txBody>
          </p:sp>
        </p:grp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4947" y="1769813"/>
              <a:ext cx="677758" cy="753064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4947" y="4259194"/>
              <a:ext cx="677758" cy="753064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7"/>
            <a:srcRect l="4901" r="4681" b="1770"/>
            <a:stretch/>
          </p:blipFill>
          <p:spPr>
            <a:xfrm>
              <a:off x="1865376" y="3758903"/>
              <a:ext cx="374904" cy="667512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 rotWithShape="1">
            <a:blip r:embed="rId7"/>
            <a:srcRect l="4901" r="4681" b="1770"/>
            <a:stretch/>
          </p:blipFill>
          <p:spPr>
            <a:xfrm>
              <a:off x="1851193" y="1267745"/>
              <a:ext cx="374904" cy="667512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7678" y="3033036"/>
              <a:ext cx="589491" cy="543723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0281" y="5514246"/>
              <a:ext cx="589491" cy="5437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051" y="1164158"/>
            <a:ext cx="8490949" cy="5091254"/>
          </a:xfrm>
        </p:spPr>
        <p:txBody>
          <a:bodyPr/>
          <a:lstStyle/>
          <a:p>
            <a:pPr marL="73152" indent="-73152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Visualization</a:t>
            </a:r>
          </a:p>
          <a:p>
            <a:pPr marL="73152" indent="-73152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Andrews, K., </a:t>
            </a:r>
            <a:r>
              <a:rPr lang="en-US" sz="2000" dirty="0" err="1" smtClean="0"/>
              <a:t>Wohlfahrt</a:t>
            </a:r>
            <a:r>
              <a:rPr lang="en-US" sz="2000" dirty="0" smtClean="0"/>
              <a:t>, M., and </a:t>
            </a:r>
            <a:r>
              <a:rPr lang="en-US" sz="2000" dirty="0" err="1" smtClean="0"/>
              <a:t>Wurzinger</a:t>
            </a:r>
            <a:r>
              <a:rPr lang="en-US" sz="2000" dirty="0" smtClean="0"/>
              <a:t>, G. 2009. </a:t>
            </a:r>
            <a:r>
              <a:rPr lang="en-US" sz="20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Visual graph comparison.</a:t>
            </a:r>
            <a:r>
              <a:rPr lang="en-US" sz="2000" dirty="0" smtClean="0"/>
              <a:t> In Information </a:t>
            </a:r>
            <a:r>
              <a:rPr lang="en-US" sz="2000" dirty="0" err="1" smtClean="0"/>
              <a:t>Visualisation</a:t>
            </a:r>
            <a:r>
              <a:rPr lang="en-US" sz="2000" dirty="0" smtClean="0"/>
              <a:t>, 2009 13th International Conference. 62 –67.</a:t>
            </a:r>
          </a:p>
          <a:p>
            <a:pPr marL="73152" indent="-73152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Frank Ham, Hans-</a:t>
            </a:r>
            <a:r>
              <a:rPr lang="en-US" sz="2000" dirty="0" err="1" smtClean="0"/>
              <a:t>Jörg</a:t>
            </a:r>
            <a:r>
              <a:rPr lang="en-US" sz="2000" dirty="0" smtClean="0"/>
              <a:t> Schulz, and Joan M. </a:t>
            </a:r>
            <a:r>
              <a:rPr lang="en-US" sz="2000" dirty="0" err="1" smtClean="0"/>
              <a:t>Dimicco</a:t>
            </a:r>
            <a:r>
              <a:rPr lang="en-US" sz="2000" dirty="0" smtClean="0"/>
              <a:t>. 2009. </a:t>
            </a:r>
            <a:r>
              <a:rPr lang="en-US" sz="20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Honeycomb: Visual Analysis of Large Scale Social Networks.</a:t>
            </a:r>
            <a:r>
              <a:rPr lang="en-US" sz="2000" dirty="0" smtClean="0"/>
              <a:t> In Proceedings of the 12th IFIP TC 13 International Conference on Human-Computer Interaction: Part II (INTERACT '09)</a:t>
            </a:r>
          </a:p>
          <a:p>
            <a:pPr marL="73152" indent="-73152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/>
              <a:t>Basak</a:t>
            </a:r>
            <a:r>
              <a:rPr lang="en-US" sz="2000" dirty="0" smtClean="0"/>
              <a:t> </a:t>
            </a:r>
            <a:r>
              <a:rPr lang="en-US" sz="2000" dirty="0" err="1" smtClean="0"/>
              <a:t>Alper</a:t>
            </a:r>
            <a:r>
              <a:rPr lang="en-US" sz="2000" dirty="0" smtClean="0"/>
              <a:t>, Benjamin Bach, Nathalie Henry Riche, Tobias Isenberg, and Jean-Daniel </a:t>
            </a:r>
            <a:r>
              <a:rPr lang="en-US" sz="2000" dirty="0" err="1" smtClean="0"/>
              <a:t>Fekete</a:t>
            </a:r>
            <a:r>
              <a:rPr lang="en-US" sz="2000" dirty="0" smtClean="0"/>
              <a:t>. 2013. </a:t>
            </a:r>
            <a:r>
              <a:rPr lang="en-US" sz="2000" b="1" dirty="0" smtClean="0">
                <a:solidFill>
                  <a:srgbClr val="000080"/>
                </a:solidFill>
              </a:rPr>
              <a:t>Weighted graph comparison techniques for brain connectivity analysis. </a:t>
            </a:r>
            <a:r>
              <a:rPr lang="en-US" sz="2000" dirty="0" smtClean="0"/>
              <a:t>In Proceedings of the SIGCHI Conference on Human Factors in Computing Systems (CHI '13).</a:t>
            </a:r>
          </a:p>
          <a:p>
            <a:pPr marL="73152" indent="-73152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/>
              <a:t>Mountaz</a:t>
            </a:r>
            <a:r>
              <a:rPr lang="en-US" sz="2000" dirty="0" smtClean="0"/>
              <a:t> </a:t>
            </a:r>
            <a:r>
              <a:rPr lang="en-US" sz="2000" dirty="0" err="1" smtClean="0"/>
              <a:t>Hascoët</a:t>
            </a:r>
            <a:r>
              <a:rPr lang="en-US" sz="2000" dirty="0" smtClean="0"/>
              <a:t> and Pierre </a:t>
            </a:r>
            <a:r>
              <a:rPr lang="en-US" sz="2000" dirty="0" err="1" smtClean="0"/>
              <a:t>Dragicevic</a:t>
            </a:r>
            <a:r>
              <a:rPr lang="en-US" sz="2000" dirty="0" smtClean="0"/>
              <a:t>. 2012. </a:t>
            </a:r>
            <a:r>
              <a:rPr lang="en-US" sz="2000" b="1" dirty="0" smtClean="0">
                <a:solidFill>
                  <a:srgbClr val="000080"/>
                </a:solidFill>
              </a:rPr>
              <a:t>Interactive graph matching and visual comparison of graphs and clustered graphs. </a:t>
            </a:r>
            <a:r>
              <a:rPr lang="en-US" sz="2000" dirty="0" smtClean="0"/>
              <a:t>In Proceedings of the International Working Conference on Advanced Visual Interfaces (AVI '12).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051" y="1164158"/>
            <a:ext cx="8490949" cy="5091254"/>
          </a:xfrm>
        </p:spPr>
        <p:txBody>
          <a:bodyPr/>
          <a:lstStyle/>
          <a:p>
            <a:pPr marL="73152" indent="-73152">
              <a:spcBef>
                <a:spcPts val="0"/>
              </a:spcBef>
              <a:spcAft>
                <a:spcPts val="0"/>
              </a:spcAft>
            </a:pPr>
            <a:r>
              <a:rPr lang="en-US" sz="1900" dirty="0" smtClean="0"/>
              <a:t>Michael </a:t>
            </a:r>
            <a:r>
              <a:rPr lang="en-US" sz="1900" dirty="0" err="1" smtClean="0"/>
              <a:t>Gleicher</a:t>
            </a:r>
            <a:r>
              <a:rPr lang="en-US" sz="1900" dirty="0" smtClean="0"/>
              <a:t>, Danielle Albers, Rick Walker, </a:t>
            </a:r>
            <a:r>
              <a:rPr lang="en-US" sz="1900" dirty="0" err="1" smtClean="0"/>
              <a:t>Ilir</a:t>
            </a:r>
            <a:r>
              <a:rPr lang="en-US" sz="1900" dirty="0" smtClean="0"/>
              <a:t> </a:t>
            </a:r>
            <a:r>
              <a:rPr lang="en-US" sz="1900" dirty="0" err="1" smtClean="0"/>
              <a:t>Jusufi</a:t>
            </a:r>
            <a:r>
              <a:rPr lang="en-US" sz="1900" dirty="0" smtClean="0"/>
              <a:t>, Charles D. Hansen, and Jonathan C. Roberts. 2011. </a:t>
            </a:r>
            <a:r>
              <a:rPr lang="en-US" sz="1900" b="1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Visual comparison for information visualization.</a:t>
            </a:r>
          </a:p>
          <a:p>
            <a:pPr marL="73152" indent="-73152">
              <a:spcBef>
                <a:spcPts val="0"/>
              </a:spcBef>
              <a:spcAft>
                <a:spcPts val="0"/>
              </a:spcAft>
            </a:pPr>
            <a:endParaRPr lang="en-US" sz="19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bg2">
              <a:lumMod val="20000"/>
              <a:lumOff val="80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Roadmap</a:t>
            </a:r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Known node correspondence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Simple features</a:t>
            </a:r>
          </a:p>
          <a:p>
            <a:pPr lvl="1"/>
            <a:r>
              <a:rPr lang="en-US" dirty="0" smtClean="0"/>
              <a:t>Complex features</a:t>
            </a:r>
          </a:p>
          <a:p>
            <a:pPr lvl="1"/>
            <a:r>
              <a:rPr lang="en-US" dirty="0" smtClean="0"/>
              <a:t>Visualization</a:t>
            </a:r>
          </a:p>
          <a:p>
            <a:pPr lvl="1"/>
            <a:r>
              <a:rPr lang="en-US" dirty="0" smtClean="0"/>
              <a:t>Summary</a:t>
            </a:r>
          </a:p>
          <a:p>
            <a:r>
              <a:rPr lang="en-US" dirty="0" smtClean="0"/>
              <a:t>Unknown node correspondence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192F-BC13-4247-B5B9-A1909753358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4583" name="Picture 7" descr="energygen-roa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86935"/>
            <a:ext cx="24574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49585" y="1609208"/>
            <a:ext cx="5021279" cy="587375"/>
          </a:xfrm>
          <a:prstGeom prst="rect">
            <a:avLst/>
          </a:prstGeom>
          <a:noFill/>
          <a:ln w="38100">
            <a:solidFill>
              <a:srgbClr val="80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8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171" name="Footer Placeholder 170"/>
          <p:cNvSpPr>
            <a:spLocks noGrp="1"/>
          </p:cNvSpPr>
          <p:nvPr>
            <p:ph type="ftr" sz="quarter" idx="4294967295"/>
          </p:nvPr>
        </p:nvSpPr>
        <p:spPr>
          <a:xfrm>
            <a:off x="309264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Danai Koutra (CMU)</a:t>
            </a:r>
            <a:endParaRPr lang="en-US" dirty="0"/>
          </a:p>
        </p:txBody>
      </p:sp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26" y="2379000"/>
            <a:ext cx="878922" cy="912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753" y="1212070"/>
            <a:ext cx="615416" cy="9973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4171" y="3473224"/>
            <a:ext cx="386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Discontinuity Detection</a:t>
            </a:r>
            <a:endParaRPr lang="en-US" sz="2800" b="1" dirty="0"/>
          </a:p>
        </p:txBody>
      </p:sp>
      <p:grpSp>
        <p:nvGrpSpPr>
          <p:cNvPr id="3" name="Group 24"/>
          <p:cNvGrpSpPr/>
          <p:nvPr/>
        </p:nvGrpSpPr>
        <p:grpSpPr>
          <a:xfrm>
            <a:off x="334211" y="4306649"/>
            <a:ext cx="8352589" cy="1858791"/>
            <a:chOff x="331872" y="4028816"/>
            <a:chExt cx="8812128" cy="1934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732" y="4090016"/>
              <a:ext cx="1734296" cy="164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9157" y="4028816"/>
              <a:ext cx="1710000" cy="171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6068" y="4090016"/>
              <a:ext cx="1734296" cy="1648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0364" y="4090016"/>
              <a:ext cx="1734296" cy="1648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9704" y="4090016"/>
              <a:ext cx="1734296" cy="164880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558800" y="5909733"/>
              <a:ext cx="8585200" cy="8467"/>
            </a:xfrm>
            <a:prstGeom prst="straightConnector1">
              <a:avLst/>
            </a:prstGeom>
            <a:ln w="41275">
              <a:solidFill>
                <a:schemeClr val="tx1">
                  <a:lumMod val="65000"/>
                  <a:lumOff val="35000"/>
                </a:schemeClr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31872" y="5482544"/>
              <a:ext cx="8812128" cy="48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Day 1         Day 2            Day 3          Day 4            Day 5 </a:t>
              </a:r>
              <a:endPara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861855" y="5566228"/>
              <a:ext cx="1193800" cy="355603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>
            <a:spLocks noChangeAspect="1"/>
          </p:cNvSpPr>
          <p:nvPr/>
        </p:nvSpPr>
        <p:spPr>
          <a:xfrm>
            <a:off x="2258615" y="3835045"/>
            <a:ext cx="575489" cy="574259"/>
          </a:xfrm>
          <a:prstGeom prst="ellipse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2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16812" y="1214886"/>
            <a:ext cx="436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Classification</a:t>
            </a:r>
            <a:endParaRPr lang="en-US" sz="2800" b="1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558799" y="1302389"/>
            <a:ext cx="564147" cy="562941"/>
          </a:xfrm>
          <a:prstGeom prst="ellipse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616" y="1772791"/>
            <a:ext cx="1416062" cy="125746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0" idx="3"/>
            <a:endCxn id="7" idx="1"/>
          </p:cNvCxnSpPr>
          <p:nvPr/>
        </p:nvCxnSpPr>
        <p:spPr>
          <a:xfrm flipV="1">
            <a:off x="3674678" y="1710725"/>
            <a:ext cx="964075" cy="690798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  <a:endCxn id="6" idx="1"/>
          </p:cNvCxnSpPr>
          <p:nvPr/>
        </p:nvCxnSpPr>
        <p:spPr>
          <a:xfrm>
            <a:off x="3674678" y="2401523"/>
            <a:ext cx="1034348" cy="433665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4169" y="1947770"/>
            <a:ext cx="436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different brain wiring?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1143" y="3352390"/>
            <a:ext cx="1265522" cy="1013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86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Applications</a:t>
            </a:r>
            <a:endParaRPr lang="en-US" dirty="0"/>
          </a:p>
        </p:txBody>
      </p:sp>
      <p:sp>
        <p:nvSpPr>
          <p:cNvPr id="171" name="Footer Placeholder 170"/>
          <p:cNvSpPr>
            <a:spLocks noGrp="1"/>
          </p:cNvSpPr>
          <p:nvPr>
            <p:ph type="ftr" sz="quarter" idx="4294967295"/>
          </p:nvPr>
        </p:nvSpPr>
        <p:spPr>
          <a:xfrm>
            <a:off x="309264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Danai Koutra (CMU)</a:t>
            </a:r>
            <a:endParaRPr lang="en-US" dirty="0"/>
          </a:p>
        </p:txBody>
      </p:sp>
      <p:sp>
        <p:nvSpPr>
          <p:cNvPr id="172" name="Slide Number Placeholder 1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5A32-210F-4A46-81B3-20508D18D41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3" name="Group 25"/>
          <p:cNvGrpSpPr/>
          <p:nvPr/>
        </p:nvGrpSpPr>
        <p:grpSpPr>
          <a:xfrm>
            <a:off x="3195053" y="4270716"/>
            <a:ext cx="4143121" cy="538236"/>
            <a:chOff x="3195053" y="4389786"/>
            <a:chExt cx="4143121" cy="538236"/>
          </a:xfrm>
        </p:grpSpPr>
        <p:sp>
          <p:nvSpPr>
            <p:cNvPr id="17" name="TextBox 16"/>
            <p:cNvSpPr txBox="1"/>
            <p:nvPr/>
          </p:nvSpPr>
          <p:spPr>
            <a:xfrm>
              <a:off x="3785397" y="4389786"/>
              <a:ext cx="3552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Intrusion detection</a:t>
              </a:r>
              <a:endParaRPr lang="en-US" sz="2800" b="1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195053" y="4389786"/>
              <a:ext cx="539389" cy="538236"/>
            </a:xfrm>
            <a:prstGeom prst="ellipse">
              <a:avLst/>
            </a:prstGeom>
            <a:gradFill flip="none" rotWithShape="1">
              <a:gsLst>
                <a:gs pos="0">
                  <a:srgbClr val="00009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4</a:t>
              </a:r>
              <a:endParaRPr lang="en-US" sz="2400" b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8" y="1663230"/>
            <a:ext cx="2423521" cy="1617613"/>
          </a:xfrm>
          <a:prstGeom prst="rect">
            <a:avLst/>
          </a:prstGeom>
        </p:spPr>
      </p:pic>
      <p:grpSp>
        <p:nvGrpSpPr>
          <p:cNvPr id="4" name="Group 24"/>
          <p:cNvGrpSpPr/>
          <p:nvPr/>
        </p:nvGrpSpPr>
        <p:grpSpPr>
          <a:xfrm>
            <a:off x="4384842" y="1920030"/>
            <a:ext cx="4269118" cy="1384994"/>
            <a:chOff x="601528" y="3763812"/>
            <a:chExt cx="4269118" cy="1384994"/>
          </a:xfrm>
        </p:grpSpPr>
        <p:sp>
          <p:nvSpPr>
            <p:cNvPr id="11" name="TextBox 10"/>
            <p:cNvSpPr txBox="1"/>
            <p:nvPr/>
          </p:nvSpPr>
          <p:spPr>
            <a:xfrm>
              <a:off x="1130903" y="3763812"/>
              <a:ext cx="355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Behavioral Patterns</a:t>
              </a:r>
              <a:endParaRPr lang="en-US" sz="2800" b="1" dirty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01528" y="3785782"/>
              <a:ext cx="540207" cy="539053"/>
            </a:xfrm>
            <a:prstGeom prst="ellipse">
              <a:avLst/>
            </a:prstGeom>
            <a:gradFill flip="none" rotWithShape="1">
              <a:gsLst>
                <a:gs pos="0">
                  <a:srgbClr val="00009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3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14646" y="4287032"/>
              <a:ext cx="3556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smtClean="0">
                  <a:latin typeface="Calibri"/>
                </a:rPr>
                <a:t>FB message graph vs. wall-to-wall network</a:t>
              </a:r>
              <a:endParaRPr lang="en-US" sz="2500" dirty="0">
                <a:latin typeface="Calibri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832" y="1851941"/>
            <a:ext cx="523565" cy="52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46" y="2582043"/>
            <a:ext cx="1716956" cy="9692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99" y="4530854"/>
            <a:ext cx="1821857" cy="1366393"/>
          </a:xfrm>
          <a:prstGeom prst="rect">
            <a:avLst/>
          </a:prstGeom>
        </p:spPr>
      </p:pic>
      <p:pic>
        <p:nvPicPr>
          <p:cNvPr id="24" name="Picture 23" descr="dynamic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856" y="4956168"/>
            <a:ext cx="5892944" cy="941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11">
      <a:dk1>
        <a:srgbClr val="000066"/>
      </a:dk1>
      <a:lt1>
        <a:srgbClr val="FFFFFF"/>
      </a:lt1>
      <a:dk2>
        <a:srgbClr val="A50021"/>
      </a:dk2>
      <a:lt2>
        <a:srgbClr val="808080"/>
      </a:lt2>
      <a:accent1>
        <a:srgbClr val="FF3300"/>
      </a:accent1>
      <a:accent2>
        <a:srgbClr val="FF3300"/>
      </a:accent2>
      <a:accent3>
        <a:srgbClr val="FFFFFF"/>
      </a:accent3>
      <a:accent4>
        <a:srgbClr val="000056"/>
      </a:accent4>
      <a:accent5>
        <a:srgbClr val="FFADAA"/>
      </a:accent5>
      <a:accent6>
        <a:srgbClr val="E72D00"/>
      </a:accent6>
      <a:hlink>
        <a:srgbClr val="3366FF"/>
      </a:hlink>
      <a:folHlink>
        <a:srgbClr val="B2B2B2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sm" len="sm"/>
          <a:tailEnd type="triangl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sm" len="sm"/>
          <a:tailEnd type="none" w="med" len="med"/>
        </a:ln>
        <a:effectLst/>
      </a:spPr>
      <a:bodyPr/>
      <a:lstStyle/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0066FF"/>
        </a:dk1>
        <a:lt1>
          <a:srgbClr val="FFFFFF"/>
        </a:lt1>
        <a:dk2>
          <a:srgbClr val="FF33CC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56DA"/>
        </a:accent4>
        <a:accent5>
          <a:srgbClr val="FFADAA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0000CC"/>
        </a:dk1>
        <a:lt1>
          <a:srgbClr val="FFFFFF"/>
        </a:lt1>
        <a:dk2>
          <a:srgbClr val="CC0000"/>
        </a:dk2>
        <a:lt2>
          <a:srgbClr val="808080"/>
        </a:lt2>
        <a:accent1>
          <a:srgbClr val="FFFFFF"/>
        </a:accent1>
        <a:accent2>
          <a:srgbClr val="FF3300"/>
        </a:accent2>
        <a:accent3>
          <a:srgbClr val="FFFFFF"/>
        </a:accent3>
        <a:accent4>
          <a:srgbClr val="0000AE"/>
        </a:accent4>
        <a:accent5>
          <a:srgbClr val="FFFFFF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0000CC"/>
        </a:dk1>
        <a:lt1>
          <a:srgbClr val="FFFFFF"/>
        </a:lt1>
        <a:dk2>
          <a:srgbClr val="CC0000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00AE"/>
        </a:accent4>
        <a:accent5>
          <a:srgbClr val="FFADAA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000066"/>
        </a:dk1>
        <a:lt1>
          <a:srgbClr val="FFFFFF"/>
        </a:lt1>
        <a:dk2>
          <a:srgbClr val="A50021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0056"/>
        </a:accent4>
        <a:accent5>
          <a:srgbClr val="FFADAA"/>
        </a:accent5>
        <a:accent6>
          <a:srgbClr val="E72D00"/>
        </a:accent6>
        <a:hlink>
          <a:srgbClr val="33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35161</TotalTime>
  <Words>3048</Words>
  <Application>Microsoft Macintosh PowerPoint</Application>
  <PresentationFormat>On-screen Show (4:3)</PresentationFormat>
  <Paragraphs>733</Paragraphs>
  <Slides>61</Slides>
  <Notes>41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  <vt:variant>
        <vt:lpstr>Custom Shows</vt:lpstr>
      </vt:variant>
      <vt:variant>
        <vt:i4>1</vt:i4>
      </vt:variant>
    </vt:vector>
  </HeadingPairs>
  <TitlesOfParts>
    <vt:vector size="64" baseType="lpstr">
      <vt:lpstr>template</vt:lpstr>
      <vt:lpstr>Equation</vt:lpstr>
      <vt:lpstr>Node Similarity, Graph Similarity and Matching:  Theory and Applications</vt:lpstr>
      <vt:lpstr>Who we are</vt:lpstr>
      <vt:lpstr>Part 2a Similarity between Graphs:  Known node correspondence</vt:lpstr>
      <vt:lpstr>Roadmap</vt:lpstr>
      <vt:lpstr>Problem Definition: Graph Similarity</vt:lpstr>
      <vt:lpstr>Problem Definition: Graph Similarity</vt:lpstr>
      <vt:lpstr>Roadmap</vt:lpstr>
      <vt:lpstr>Applications</vt:lpstr>
      <vt:lpstr>Applications</vt:lpstr>
      <vt:lpstr>Roadmap</vt:lpstr>
      <vt:lpstr>PowerPoint Presentation</vt:lpstr>
      <vt:lpstr>One Solution</vt:lpstr>
      <vt:lpstr>… but “barbell”…</vt:lpstr>
      <vt:lpstr>PowerPoint Presentation</vt:lpstr>
      <vt:lpstr>Vertex / Edge Overlap</vt:lpstr>
      <vt:lpstr>Vertex Ranking</vt:lpstr>
      <vt:lpstr>Vector Similarity</vt:lpstr>
      <vt:lpstr>Graph Edit Distance</vt:lpstr>
      <vt:lpstr>Graph Edit Distance</vt:lpstr>
      <vt:lpstr>Graph Edit Distance</vt:lpstr>
      <vt:lpstr>Graph Edit Distance</vt:lpstr>
      <vt:lpstr>Weight Distance</vt:lpstr>
      <vt:lpstr>Maximum Common Subgraph</vt:lpstr>
      <vt:lpstr>Maximum Common Subgraph</vt:lpstr>
      <vt:lpstr>Roadmap</vt:lpstr>
      <vt:lpstr>Signature Similarity</vt:lpstr>
      <vt:lpstr>Signature Similarity</vt:lpstr>
      <vt:lpstr>Application: Anomaly Detection</vt:lpstr>
      <vt:lpstr>… Many similarity functions  can be defined…</vt:lpstr>
      <vt:lpstr>Axioms</vt:lpstr>
      <vt:lpstr>Desired Properties</vt:lpstr>
      <vt:lpstr>Desired Properties</vt:lpstr>
      <vt:lpstr>Desired Properties</vt:lpstr>
      <vt:lpstr>Desired Properties</vt:lpstr>
      <vt:lpstr>Desired Properties</vt:lpstr>
      <vt:lpstr>How do state-of-the-art methods fare?</vt:lpstr>
      <vt:lpstr>Is there a method that satisfies the properties?    Yes! DeltaCon</vt:lpstr>
      <vt:lpstr>DeltaCon: Intuition</vt:lpstr>
      <vt:lpstr>DeltaCon</vt:lpstr>
      <vt:lpstr>How? Using FaBP.</vt:lpstr>
      <vt:lpstr>Our Solution: DeltaCon</vt:lpstr>
      <vt:lpstr>… but O(n2) …</vt:lpstr>
      <vt:lpstr>Comparison of methods revisited</vt:lpstr>
      <vt:lpstr>Temporal Anomaly  Detection </vt:lpstr>
      <vt:lpstr>Temporal Anomaly  Detection </vt:lpstr>
      <vt:lpstr>Brain Connectivity  Graph Clustering</vt:lpstr>
      <vt:lpstr>Brain Connectivity  Graph Clustering</vt:lpstr>
      <vt:lpstr>Roadmap</vt:lpstr>
      <vt:lpstr>Comparing Connectomes</vt:lpstr>
      <vt:lpstr>Tested Visual Encodings</vt:lpstr>
      <vt:lpstr>Tested Visual Encodings</vt:lpstr>
      <vt:lpstr>Tested Visual Encodings</vt:lpstr>
      <vt:lpstr>More on visualization</vt:lpstr>
      <vt:lpstr>Roadmap</vt:lpstr>
      <vt:lpstr>Summary</vt:lpstr>
      <vt:lpstr>Papers at</vt:lpstr>
      <vt:lpstr>What we will cover next</vt:lpstr>
      <vt:lpstr>References</vt:lpstr>
      <vt:lpstr>References</vt:lpstr>
      <vt:lpstr>References</vt:lpstr>
      <vt:lpstr>References</vt:lpstr>
      <vt:lpstr>short version</vt:lpstr>
    </vt:vector>
  </TitlesOfParts>
  <Manager/>
  <Company>Carnegie Mellon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Discovering Roles and Anomalies</dc:title>
  <dc:subject/>
  <dc:creator>Christos Faloutsos</dc:creator>
  <cp:keywords/>
  <dc:description>SDM'12 tutorial
_x000d_
</dc:description>
  <cp:lastModifiedBy>Danai Koutra</cp:lastModifiedBy>
  <cp:revision>2296</cp:revision>
  <cp:lastPrinted>2013-09-22T20:08:28Z</cp:lastPrinted>
  <dcterms:created xsi:type="dcterms:W3CDTF">2014-04-23T02:32:42Z</dcterms:created>
  <dcterms:modified xsi:type="dcterms:W3CDTF">2014-04-23T08:27:48Z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christos@cs.cmu.edu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C:\WINDOWS\DESKTOP\junk\salerno</vt:lpwstr>
  </property>
</Properties>
</file>