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1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embeddings/oleObject2.bin" ContentType="application/vnd.openxmlformats-officedocument.oleObject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3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2.xml" ContentType="application/vnd.openxmlformats-officedocument.presentationml.tags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35.xml" ContentType="application/vnd.openxmlformats-officedocument.presentationml.notesSlide+xml"/>
  <Override PartName="/ppt/embeddings/oleObject6.bin" ContentType="application/vnd.openxmlformats-officedocument.oleObject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57"/>
  </p:notesMasterIdLst>
  <p:handoutMasterIdLst>
    <p:handoutMasterId r:id="rId58"/>
  </p:handoutMasterIdLst>
  <p:sldIdLst>
    <p:sldId id="1334" r:id="rId2"/>
    <p:sldId id="2468" r:id="rId3"/>
    <p:sldId id="2480" r:id="rId4"/>
    <p:sldId id="2564" r:id="rId5"/>
    <p:sldId id="2502" r:id="rId6"/>
    <p:sldId id="2503" r:id="rId7"/>
    <p:sldId id="2578" r:id="rId8"/>
    <p:sldId id="2573" r:id="rId9"/>
    <p:sldId id="2506" r:id="rId10"/>
    <p:sldId id="2507" r:id="rId11"/>
    <p:sldId id="2508" r:id="rId12"/>
    <p:sldId id="2571" r:id="rId13"/>
    <p:sldId id="2574" r:id="rId14"/>
    <p:sldId id="2563" r:id="rId15"/>
    <p:sldId id="2510" r:id="rId16"/>
    <p:sldId id="2512" r:id="rId17"/>
    <p:sldId id="2513" r:id="rId18"/>
    <p:sldId id="2514" r:id="rId19"/>
    <p:sldId id="2516" r:id="rId20"/>
    <p:sldId id="2517" r:id="rId21"/>
    <p:sldId id="2523" r:id="rId22"/>
    <p:sldId id="2509" r:id="rId23"/>
    <p:sldId id="2465" r:id="rId24"/>
    <p:sldId id="2466" r:id="rId25"/>
    <p:sldId id="2488" r:id="rId26"/>
    <p:sldId id="2489" r:id="rId27"/>
    <p:sldId id="2490" r:id="rId28"/>
    <p:sldId id="2499" r:id="rId29"/>
    <p:sldId id="2492" r:id="rId30"/>
    <p:sldId id="2493" r:id="rId31"/>
    <p:sldId id="2500" r:id="rId32"/>
    <p:sldId id="2495" r:id="rId33"/>
    <p:sldId id="2496" r:id="rId34"/>
    <p:sldId id="2467" r:id="rId35"/>
    <p:sldId id="2562" r:id="rId36"/>
    <p:sldId id="2558" r:id="rId37"/>
    <p:sldId id="2577" r:id="rId38"/>
    <p:sldId id="2531" r:id="rId39"/>
    <p:sldId id="2532" r:id="rId40"/>
    <p:sldId id="2533" r:id="rId41"/>
    <p:sldId id="2570" r:id="rId42"/>
    <p:sldId id="2537" r:id="rId43"/>
    <p:sldId id="2538" r:id="rId44"/>
    <p:sldId id="2567" r:id="rId45"/>
    <p:sldId id="2566" r:id="rId46"/>
    <p:sldId id="2559" r:id="rId47"/>
    <p:sldId id="2554" r:id="rId48"/>
    <p:sldId id="2518" r:id="rId49"/>
    <p:sldId id="2325" r:id="rId50"/>
    <p:sldId id="2463" r:id="rId51"/>
    <p:sldId id="2487" r:id="rId52"/>
    <p:sldId id="2481" r:id="rId53"/>
    <p:sldId id="2511" r:id="rId54"/>
    <p:sldId id="2519" r:id="rId55"/>
    <p:sldId id="2521" r:id="rId56"/>
  </p:sldIdLst>
  <p:sldSz cx="9144000" cy="6858000" type="screen4x3"/>
  <p:notesSz cx="7315200" cy="9601200"/>
  <p:custShowLst>
    <p:custShow name="short version" id="0">
      <p:sldLst>
        <p:sld r:id="rId2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i Koutra" initials="So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E5FF"/>
    <a:srgbClr val="8000FF"/>
    <a:srgbClr val="000000"/>
    <a:srgbClr val="0066FF"/>
    <a:srgbClr val="33CC33"/>
    <a:srgbClr val="00FF00"/>
    <a:srgbClr val="006600"/>
    <a:srgbClr val="FFFF00"/>
    <a:srgbClr val="FF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351" autoAdjust="0"/>
    <p:restoredTop sz="95671" autoAdjust="0"/>
  </p:normalViewPr>
  <p:slideViewPr>
    <p:cSldViewPr snapToGrid="0">
      <p:cViewPr>
        <p:scale>
          <a:sx n="95" d="100"/>
          <a:sy n="95" d="100"/>
        </p:scale>
        <p:origin x="-2688" y="-1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commentAuthors" Target="commentAuthors.xml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02T20:54:29.485" idx="1">
    <p:pos x="5253" y="2731"/>
    <p:text>Maybe take out the applications and move them to part 3?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7249CECC-5051-0A46-9FE6-F0215300C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45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C4CCD756-5A69-524E-9A51-45C05B5F3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68238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kumimoji="0" lang="en-US" sz="1300">
                <a:latin typeface="Times New Roman" charset="0"/>
              </a:rPr>
              <a:t>Faloutsos</a:t>
            </a:r>
          </a:p>
        </p:txBody>
      </p:sp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72A5299-2920-AD47-B36B-F4D724A43463}" type="slidenum">
              <a:rPr kumimoji="0" lang="en-US" sz="1300">
                <a:latin typeface="Times New Roman" charset="0"/>
              </a:rPr>
              <a:pPr/>
              <a:t>1</a:t>
            </a:fld>
            <a:endParaRPr kumimoji="0" lang="en-US" sz="130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12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13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14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15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16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17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18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19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20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21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4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22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 of receiver / class of sender : without bubbles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Equations of original</a:t>
            </a:r>
            <a:r>
              <a:rPr lang="en-US" baseline="0" dirty="0" smtClean="0"/>
              <a:t> BP: “Notice non-linearity” + grey background + citations  </a:t>
            </a:r>
            <a:r>
              <a:rPr lang="en-US" baseline="0" dirty="0" err="1" smtClean="0">
                <a:sym typeface="Wingdings"/>
              </a:rPr>
              <a:t>na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xwrisw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sta</a:t>
            </a:r>
            <a:r>
              <a:rPr lang="en-US" baseline="0" dirty="0" smtClean="0">
                <a:sym typeface="Wingdings"/>
              </a:rPr>
              <a:t> 2 + </a:t>
            </a:r>
            <a:r>
              <a:rPr lang="en-US" baseline="0" dirty="0" err="1" smtClean="0">
                <a:sym typeface="Wingdings"/>
              </a:rPr>
              <a:t>zwgrafia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sto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xarti</a:t>
            </a:r>
            <a:r>
              <a:rPr lang="en-US" baseline="0" dirty="0" smtClean="0">
                <a:sym typeface="Wingdings"/>
              </a:rPr>
              <a:t> (prior belief san </a:t>
            </a:r>
            <a:r>
              <a:rPr lang="en-US" baseline="0" dirty="0" err="1" smtClean="0">
                <a:sym typeface="Wingdings"/>
              </a:rPr>
              <a:t>tou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ukang</a:t>
            </a:r>
            <a:r>
              <a:rPr lang="en-US" baseline="0" dirty="0" smtClean="0">
                <a:sym typeface="Wingdings"/>
              </a:rPr>
              <a:t>, + </a:t>
            </a:r>
            <a:r>
              <a:rPr lang="en-US" baseline="0" dirty="0" err="1" smtClean="0">
                <a:sym typeface="Wingdings"/>
              </a:rPr>
              <a:t>mhnymata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geitonwn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NOTATION for messages etc  - this is non-linear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Equations of original</a:t>
            </a:r>
            <a:r>
              <a:rPr lang="en-US" baseline="0" dirty="0" smtClean="0"/>
              <a:t> BP: “Notice non-linearity” + grey background + citations  </a:t>
            </a:r>
            <a:r>
              <a:rPr lang="en-US" baseline="0" dirty="0" err="1" smtClean="0">
                <a:sym typeface="Wingdings"/>
              </a:rPr>
              <a:t>na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xwrisw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sta</a:t>
            </a:r>
            <a:r>
              <a:rPr lang="en-US" baseline="0" dirty="0" smtClean="0">
                <a:sym typeface="Wingdings"/>
              </a:rPr>
              <a:t> 2 + </a:t>
            </a:r>
            <a:r>
              <a:rPr lang="en-US" baseline="0" dirty="0" err="1" smtClean="0">
                <a:sym typeface="Wingdings"/>
              </a:rPr>
              <a:t>zwgrafia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sto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xarti</a:t>
            </a:r>
            <a:r>
              <a:rPr lang="en-US" baseline="0" dirty="0" smtClean="0">
                <a:sym typeface="Wingdings"/>
              </a:rPr>
              <a:t> (prior belief san </a:t>
            </a:r>
            <a:r>
              <a:rPr lang="en-US" baseline="0" dirty="0" err="1" smtClean="0">
                <a:sym typeface="Wingdings"/>
              </a:rPr>
              <a:t>tou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ukang</a:t>
            </a:r>
            <a:r>
              <a:rPr lang="en-US" baseline="0" dirty="0" smtClean="0">
                <a:sym typeface="Wingdings"/>
              </a:rPr>
              <a:t>, + </a:t>
            </a:r>
            <a:r>
              <a:rPr lang="en-US" baseline="0" dirty="0" err="1" smtClean="0">
                <a:sym typeface="Wingdings"/>
              </a:rPr>
              <a:t>mhnymata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geitonwn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NOTATION for messages etc  - this is non-linear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can exploit network</a:t>
            </a:r>
            <a:r>
              <a:rPr lang="en-US" b="1" baseline="0" dirty="0" smtClean="0"/>
              <a:t> effects which are springs to find the unknown labels </a:t>
            </a:r>
            <a:r>
              <a:rPr lang="en-US" baseline="0" dirty="0" smtClean="0"/>
              <a:t>– </a:t>
            </a:r>
            <a:r>
              <a:rPr lang="en-US" b="1" baseline="0" dirty="0" smtClean="0"/>
              <a:t>birds of a feather flop together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can exploit network</a:t>
            </a:r>
            <a:r>
              <a:rPr lang="en-US" b="1" baseline="0" dirty="0" smtClean="0"/>
              <a:t> effects which are springs to find the unknown labels </a:t>
            </a:r>
            <a:r>
              <a:rPr lang="en-US" baseline="0" dirty="0" smtClean="0"/>
              <a:t>– </a:t>
            </a:r>
            <a:r>
              <a:rPr lang="en-US" b="1" baseline="0" dirty="0" smtClean="0"/>
              <a:t>birds of a feather flop together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to mention: </a:t>
            </a:r>
          </a:p>
          <a:p>
            <a:pPr>
              <a:buFontTx/>
              <a:buChar char="-"/>
            </a:pPr>
            <a:r>
              <a:rPr lang="en-US" dirty="0" smtClean="0"/>
              <a:t>Standard ALGEBRA NOTATION: bold</a:t>
            </a:r>
            <a:r>
              <a:rPr lang="en-US" baseline="0" dirty="0" smtClean="0"/>
              <a:t> capital, lowercase + extra citations (logo </a:t>
            </a:r>
            <a:r>
              <a:rPr lang="en-US" baseline="0" dirty="0" err="1" smtClean="0"/>
              <a:t>ths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)</a:t>
            </a:r>
          </a:p>
          <a:p>
            <a:pPr>
              <a:buFontTx/>
              <a:buChar char="-"/>
            </a:pPr>
            <a:r>
              <a:rPr lang="en-US" baseline="0" dirty="0" smtClean="0"/>
              <a:t> more important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STARTING NODE</a:t>
            </a:r>
          </a:p>
          <a:p>
            <a:pPr>
              <a:buFontTx/>
              <a:buChar char="-"/>
            </a:pPr>
            <a:r>
              <a:rPr lang="en-US" baseline="0" dirty="0" smtClean="0"/>
              <a:t>This is the equation for RWR and we will elaborate on it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Remember to mention: </a:t>
            </a:r>
          </a:p>
          <a:p>
            <a:pPr>
              <a:buFontTx/>
              <a:buChar char="-"/>
            </a:pPr>
            <a:r>
              <a:rPr lang="en-US" dirty="0" smtClean="0"/>
              <a:t>Standard ALGEBRA NOTATION: bold</a:t>
            </a:r>
            <a:r>
              <a:rPr lang="en-US" baseline="0" dirty="0" smtClean="0"/>
              <a:t> capital, lowercase + extra citations (logo </a:t>
            </a:r>
            <a:r>
              <a:rPr lang="en-US" baseline="0" dirty="0" err="1" smtClean="0"/>
              <a:t>ths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)</a:t>
            </a:r>
          </a:p>
          <a:p>
            <a:pPr>
              <a:buFontTx/>
              <a:buChar char="-"/>
            </a:pPr>
            <a:r>
              <a:rPr lang="en-US" baseline="0" dirty="0" smtClean="0"/>
              <a:t> more important </a:t>
            </a:r>
            <a:r>
              <a:rPr lang="en-US" baseline="0" dirty="0" err="1" smtClean="0"/>
              <a:t>wrt</a:t>
            </a:r>
            <a:r>
              <a:rPr lang="en-US" baseline="0" dirty="0" smtClean="0"/>
              <a:t> STARTING NODE</a:t>
            </a:r>
          </a:p>
          <a:p>
            <a:pPr>
              <a:buFontTx/>
              <a:buChar char="-"/>
            </a:pPr>
            <a:r>
              <a:rPr lang="en-US" baseline="0" dirty="0" smtClean="0"/>
              <a:t>This is the equation for RWR and we will elaborate on it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35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 for cyber security – victim servers attacked by malicious bots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5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 for cyber security – victim servers attacked by malicious bots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BB0DC-D426-EB45-A707-CED0ABAF6443}" type="slidenum">
              <a:rPr lang="zh-CN" altLang="en-US">
                <a:cs typeface="宋体" charset="-122"/>
              </a:rPr>
              <a:pPr/>
              <a:t>38</a:t>
            </a:fld>
            <a:endParaRPr lang="en-US" altLang="zh-CN">
              <a:cs typeface="宋体" charset="-122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91A0E4-4228-4E41-B788-C4FEA1A4A87F}" type="slidenum">
              <a:rPr lang="zh-CN" altLang="en-US">
                <a:cs typeface="宋体" charset="-122"/>
              </a:rPr>
              <a:pPr/>
              <a:t>39</a:t>
            </a:fld>
            <a:endParaRPr lang="en-US" altLang="zh-CN">
              <a:cs typeface="宋体" charset="-122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 for cyber security – victim servers attacked by malicious bots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0C90E-1660-504F-8B67-AD994E6AFD45}" type="slidenum">
              <a:rPr lang="zh-CN" altLang="en-US">
                <a:cs typeface="宋体" charset="-122"/>
              </a:rPr>
              <a:pPr/>
              <a:t>42</a:t>
            </a:fld>
            <a:endParaRPr lang="en-US" altLang="zh-CN">
              <a:cs typeface="宋体" charset="-122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41653" indent="-241653" eaLnBrk="1" hangingPunct="1"/>
            <a:endParaRPr lang="zh-CN" altLang="en-US" dirty="0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82D25-9903-EA44-BD3D-AD2BB0683883}" type="slidenum">
              <a:rPr lang="zh-CN" altLang="en-US">
                <a:cs typeface="宋体" charset="-122"/>
              </a:rPr>
              <a:pPr/>
              <a:t>43</a:t>
            </a:fld>
            <a:endParaRPr lang="en-US" altLang="zh-CN">
              <a:cs typeface="宋体" charset="-122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 for cyber security – victim servers attacked by malicious bots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 for cyber security – victim servers attacked by malicious bots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0" dirty="0" smtClean="0"/>
              <a:t> out of 10 Americans have been victims of credit card fraud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EF52-0BC4-F946-926E-5D5AA8D3DA30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48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6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10138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E452DA2-C3B1-2343-99B1-3455D3F74C37}" type="slidenum">
              <a:rPr kumimoji="0" lang="en-US" sz="1300">
                <a:latin typeface="Times New Roman" charset="0"/>
              </a:rPr>
              <a:pPr/>
              <a:t>49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7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8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9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10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Faloutsos</a:t>
            </a:r>
            <a:endParaRPr lang="en-US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73138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7313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D8BD8D-D422-EF42-B573-090D3C0858A0}" type="slidenum">
              <a:rPr kumimoji="0" lang="en-US" sz="1300">
                <a:latin typeface="Times New Roman" charset="0"/>
              </a:rPr>
              <a:pPr/>
              <a:t>11</a:t>
            </a:fld>
            <a:endParaRPr kumimoji="0" lang="en-US" sz="130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.png"/>
          <p:cNvPicPr>
            <a:picLocks noChangeAspect="1"/>
          </p:cNvPicPr>
          <p:nvPr userDrawn="1"/>
        </p:nvPicPr>
        <p:blipFill>
          <a:blip r:embed="rId2"/>
          <a:srcRect t="16195"/>
          <a:stretch>
            <a:fillRect/>
          </a:stretch>
        </p:blipFill>
        <p:spPr>
          <a:xfrm>
            <a:off x="-7840" y="1270282"/>
            <a:ext cx="9058276" cy="5587718"/>
          </a:xfrm>
          <a:prstGeom prst="rect">
            <a:avLst/>
          </a:prstGeom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Trebuchet MS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9" name="Group 13"/>
          <p:cNvGrpSpPr/>
          <p:nvPr userDrawn="1"/>
        </p:nvGrpSpPr>
        <p:grpSpPr>
          <a:xfrm>
            <a:off x="115674" y="95972"/>
            <a:ext cx="8863064" cy="675019"/>
            <a:chOff x="115674" y="95972"/>
            <a:chExt cx="8863064" cy="675019"/>
          </a:xfrm>
        </p:grpSpPr>
        <p:pic>
          <p:nvPicPr>
            <p:cNvPr id="10" name="Picture 9" descr="logo.pn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15674" y="131763"/>
              <a:ext cx="3009900" cy="5556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6812610" y="156865"/>
              <a:ext cx="2166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rgbClr val="CA081E"/>
                  </a:solidFill>
                  <a:latin typeface="Cambria"/>
                </a:rPr>
                <a:t>Dept. of Computer Science</a:t>
              </a:r>
            </a:p>
            <a:p>
              <a:r>
                <a:rPr lang="en-US" sz="1300" b="1" dirty="0" smtClean="0">
                  <a:solidFill>
                    <a:srgbClr val="CA081E"/>
                  </a:solidFill>
                  <a:latin typeface="Cambria"/>
                </a:rPr>
                <a:t>Rutgers</a:t>
              </a:r>
              <a:endParaRPr lang="en-US" sz="1300" b="1" dirty="0">
                <a:solidFill>
                  <a:srgbClr val="CA081E"/>
                </a:solidFill>
                <a:latin typeface="Cambri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4987" y="95972"/>
              <a:ext cx="675019" cy="675019"/>
            </a:xfrm>
            <a:prstGeom prst="rect">
              <a:avLst/>
            </a:prstGeom>
          </p:spPr>
        </p:pic>
      </p:grpSp>
      <p:sp>
        <p:nvSpPr>
          <p:cNvPr id="1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13842"/>
            <a:ext cx="1905000" cy="3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mbr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2223" y="6401016"/>
            <a:ext cx="3438221" cy="3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mbr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1016"/>
            <a:ext cx="1905000" cy="3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mbria"/>
              </a:defRPr>
            </a:lvl1pPr>
          </a:lstStyle>
          <a:p>
            <a:pPr>
              <a:defRPr/>
            </a:pPr>
            <a:fld id="{A8F06E25-C4E4-1441-84D6-3078E436F1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2965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8" name="Picture 7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9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10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2" name="Picture 11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i"/>
                <a:cs typeface="Cambi"/>
              </a:defRPr>
            </a:lvl1pPr>
          </a:lstStyle>
          <a:p>
            <a:pPr>
              <a:defRPr/>
            </a:pPr>
            <a:fld id="{A280C1FE-EB1D-F445-887B-724CA562301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7835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1" name="Picture 10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2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13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5" name="Picture 14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>
              <a:defRPr/>
            </a:pPr>
            <a:fld id="{430CDB68-77A8-7C47-B425-50DC5388B5E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09797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2829" y="0"/>
            <a:ext cx="9144000" cy="6858001"/>
            <a:chOff x="-628621" y="0"/>
            <a:chExt cx="9144000" cy="6858001"/>
          </a:xfrm>
        </p:grpSpPr>
        <p:pic>
          <p:nvPicPr>
            <p:cNvPr id="11" name="Picture 10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2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13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5" name="Picture 14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>
              <a:defRPr/>
            </a:pPr>
            <a:fld id="{4934A569-1CED-D94E-8506-67721B87E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2109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0" name="Picture 9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1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12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4" name="Picture 13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>
              <a:defRPr/>
            </a:pPr>
            <a:fld id="{4F5AF2FF-7BA8-F740-B2C9-FB8A9E7A76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09911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0" name="Picture 9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1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12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4" name="Picture 13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72338-0BFA-6248-AB2B-7DED7DB94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675736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2" name="Picture 11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3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14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6" name="Picture 15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>
              <a:defRPr/>
            </a:pPr>
            <a:fld id="{EA6EA709-4576-4243-99ED-3CD41777E9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9750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1" name="Picture 10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2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13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5" name="Picture 14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355A-DB92-2D4A-AE26-07A3128447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4936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1" name="Picture 10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2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sp>
          <p:nvSpPr>
            <p:cNvPr id="13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Cambria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Cambria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5" name="Picture 14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  <a:cs typeface="Cambria"/>
              </a:defRPr>
            </a:lvl1pPr>
          </a:lstStyle>
          <a:p>
            <a:pPr>
              <a:defRPr/>
            </a:pPr>
            <a:fld id="{0C4D0F38-B147-2041-AD92-8C64C24334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0743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24885"/>
            <a:ext cx="7772400" cy="1470025"/>
          </a:xfrm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Trebuchet MS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" name="Group 13"/>
          <p:cNvGrpSpPr/>
          <p:nvPr userDrawn="1"/>
        </p:nvGrpSpPr>
        <p:grpSpPr>
          <a:xfrm>
            <a:off x="115674" y="95972"/>
            <a:ext cx="8863064" cy="675019"/>
            <a:chOff x="115674" y="95972"/>
            <a:chExt cx="8863064" cy="675019"/>
          </a:xfrm>
        </p:grpSpPr>
        <p:pic>
          <p:nvPicPr>
            <p:cNvPr id="10" name="Picture 9" descr="logo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5674" y="131763"/>
              <a:ext cx="3009900" cy="5556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6812610" y="156865"/>
              <a:ext cx="21661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 smtClean="0">
                  <a:solidFill>
                    <a:srgbClr val="CA081E"/>
                  </a:solidFill>
                  <a:latin typeface="Cambria"/>
                </a:rPr>
                <a:t>Dept. of Computer Science</a:t>
              </a:r>
            </a:p>
            <a:p>
              <a:r>
                <a:rPr lang="en-US" sz="1300" b="1" dirty="0" smtClean="0">
                  <a:solidFill>
                    <a:srgbClr val="CA081E"/>
                  </a:solidFill>
                  <a:latin typeface="Cambria"/>
                </a:rPr>
                <a:t>Rutgers</a:t>
              </a:r>
              <a:endParaRPr lang="en-US" sz="1300" b="1" dirty="0">
                <a:solidFill>
                  <a:srgbClr val="CA081E"/>
                </a:solidFill>
                <a:latin typeface="Cambria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54987" y="95972"/>
              <a:ext cx="675019" cy="675019"/>
            </a:xfrm>
            <a:prstGeom prst="rect">
              <a:avLst/>
            </a:prstGeom>
          </p:spPr>
        </p:pic>
      </p:grpSp>
      <p:sp>
        <p:nvSpPr>
          <p:cNvPr id="1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13842"/>
            <a:ext cx="1905000" cy="3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mbr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2223" y="6401016"/>
            <a:ext cx="3438221" cy="3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mbr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1016"/>
            <a:ext cx="1905000" cy="3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mbria"/>
              </a:defRPr>
            </a:lvl1pPr>
          </a:lstStyle>
          <a:p>
            <a:pPr>
              <a:defRPr/>
            </a:pPr>
            <a:fld id="{A8F06E25-C4E4-1441-84D6-3078E436F1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2965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9" name="Picture 8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0" name="Rectangle 4"/>
            <p:cNvSpPr txBox="1">
              <a:spLocks noChangeArrowheads="1"/>
            </p:cNvSpPr>
            <p:nvPr userDrawn="1"/>
          </p:nvSpPr>
          <p:spPr bwMode="auto">
            <a:xfrm>
              <a:off x="108495" y="6415164"/>
              <a:ext cx="1905000" cy="38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401012"/>
              <a:ext cx="3438221" cy="38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3" name="Picture 12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Trebuchet MS"/>
              </a:defRPr>
            </a:lvl1pPr>
            <a:lvl2pPr>
              <a:defRPr sz="2600">
                <a:latin typeface="Trebuchet MS"/>
              </a:defRPr>
            </a:lvl2pPr>
            <a:lvl3pPr>
              <a:defRPr>
                <a:latin typeface="Trebuchet MS"/>
              </a:defRPr>
            </a:lvl3pPr>
            <a:lvl4pPr>
              <a:defRPr>
                <a:latin typeface="Trebuchet MS"/>
              </a:defRPr>
            </a:lvl4pPr>
            <a:lvl5pPr>
              <a:defRPr>
                <a:latin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fld id="{DCE7192F-BC13-4247-B5B9-A190975335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9659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9" name="Picture 8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0" name="Rectangle 4"/>
            <p:cNvSpPr txBox="1">
              <a:spLocks noChangeArrowheads="1"/>
            </p:cNvSpPr>
            <p:nvPr userDrawn="1"/>
          </p:nvSpPr>
          <p:spPr bwMode="auto">
            <a:xfrm>
              <a:off x="108495" y="6415164"/>
              <a:ext cx="1905000" cy="38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401012"/>
              <a:ext cx="3438221" cy="38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3" name="Picture 12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Trebuchet MS"/>
              </a:defRPr>
            </a:lvl1pPr>
            <a:lvl2pPr>
              <a:defRPr sz="2400">
                <a:latin typeface="Trebuchet MS"/>
              </a:defRPr>
            </a:lvl2pPr>
            <a:lvl3pPr>
              <a:defRPr sz="2200">
                <a:latin typeface="Trebuchet MS"/>
              </a:defRPr>
            </a:lvl3pPr>
            <a:lvl4pPr>
              <a:defRPr>
                <a:latin typeface="Trebuchet MS"/>
              </a:defRPr>
            </a:lvl4pPr>
            <a:lvl5pPr>
              <a:defRPr sz="1800">
                <a:latin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fld id="{DCE7192F-BC13-4247-B5B9-A190975335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9659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9" name="Picture 8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0" name="Rectangle 4"/>
            <p:cNvSpPr txBox="1">
              <a:spLocks noChangeArrowheads="1"/>
            </p:cNvSpPr>
            <p:nvPr userDrawn="1"/>
          </p:nvSpPr>
          <p:spPr bwMode="auto">
            <a:xfrm>
              <a:off x="108495" y="6415164"/>
              <a:ext cx="1905000" cy="383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401012"/>
              <a:ext cx="3438221" cy="381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3" name="Picture 12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rebuchet MS"/>
              </a:defRPr>
            </a:lvl1pPr>
            <a:lvl2pPr>
              <a:defRPr sz="2200">
                <a:latin typeface="Trebuchet MS"/>
              </a:defRPr>
            </a:lvl2pPr>
            <a:lvl3pPr>
              <a:defRPr sz="2000">
                <a:latin typeface="Trebuchet MS"/>
              </a:defRPr>
            </a:lvl3pPr>
            <a:lvl4pPr>
              <a:defRPr sz="1800">
                <a:latin typeface="Trebuchet MS"/>
              </a:defRPr>
            </a:lvl4pPr>
            <a:lvl5pPr>
              <a:defRPr sz="1700">
                <a:latin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fld id="{DCE7192F-BC13-4247-B5B9-A1909753358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965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0" name="Picture 9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1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2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4" name="Picture 13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fld id="{28AAB7D4-A30A-6942-A4C4-8B19DBDA6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64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1" name="Picture 10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2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3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5" name="Picture 14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>
                <a:latin typeface="Trebuchet MS"/>
              </a:defRPr>
            </a:lvl1pPr>
            <a:lvl2pPr>
              <a:defRPr sz="2400">
                <a:latin typeface="Trebuchet MS"/>
              </a:defRPr>
            </a:lvl2pPr>
            <a:lvl3pPr>
              <a:defRPr sz="2000">
                <a:latin typeface="Trebuchet MS"/>
              </a:defRPr>
            </a:lvl3pPr>
            <a:lvl4pPr>
              <a:defRPr sz="1800">
                <a:latin typeface="Trebuchet MS"/>
              </a:defRPr>
            </a:lvl4pPr>
            <a:lvl5pPr>
              <a:defRPr sz="1800">
                <a:latin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>
                <a:latin typeface="Trebuchet MS"/>
              </a:defRPr>
            </a:lvl1pPr>
            <a:lvl2pPr>
              <a:defRPr sz="2400">
                <a:latin typeface="Trebuchet MS"/>
              </a:defRPr>
            </a:lvl2pPr>
            <a:lvl3pPr>
              <a:defRPr sz="2000">
                <a:latin typeface="Trebuchet MS"/>
              </a:defRPr>
            </a:lvl3pPr>
            <a:lvl4pPr>
              <a:defRPr sz="1800">
                <a:latin typeface="Trebuchet MS"/>
              </a:defRPr>
            </a:lvl4pPr>
            <a:lvl5pPr>
              <a:defRPr sz="1800">
                <a:latin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fld id="{D9915CF9-39D0-194F-AF33-A92E7A7235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5912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13" name="Picture 12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4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5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7" name="Picture 16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mbria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/>
              </a:defRPr>
            </a:lvl1pPr>
            <a:lvl2pPr>
              <a:defRPr sz="2000">
                <a:latin typeface="Calibri"/>
              </a:defRPr>
            </a:lvl2pPr>
            <a:lvl3pPr>
              <a:defRPr sz="1800">
                <a:latin typeface="Calibri"/>
              </a:defRPr>
            </a:lvl3pPr>
            <a:lvl4pPr>
              <a:defRPr sz="1600">
                <a:latin typeface="Calibri"/>
              </a:defRPr>
            </a:lvl4pPr>
            <a:lvl5pPr>
              <a:defRPr sz="1600">
                <a:latin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fld id="{846C8D8F-41A6-934C-B4C2-CBD4363ED9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19987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76974" y="0"/>
            <a:ext cx="9144000" cy="6858001"/>
            <a:chOff x="-628621" y="0"/>
            <a:chExt cx="9144000" cy="6858001"/>
          </a:xfrm>
        </p:grpSpPr>
        <p:pic>
          <p:nvPicPr>
            <p:cNvPr id="9" name="Picture 8" descr="ppt_background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28621" y="0"/>
              <a:ext cx="9144000" cy="6858001"/>
            </a:xfrm>
            <a:prstGeom prst="rect">
              <a:avLst/>
            </a:prstGeom>
          </p:spPr>
        </p:pic>
        <p:sp>
          <p:nvSpPr>
            <p:cNvPr id="10" name="Rectangle 4"/>
            <p:cNvSpPr txBox="1">
              <a:spLocks noChangeArrowheads="1"/>
            </p:cNvSpPr>
            <p:nvPr userDrawn="1"/>
          </p:nvSpPr>
          <p:spPr bwMode="auto">
            <a:xfrm>
              <a:off x="57179" y="6248400"/>
              <a:ext cx="1905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algn="l"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SDM’14 Tutorial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sp>
          <p:nvSpPr>
            <p:cNvPr id="11" name="Rectangle 5"/>
            <p:cNvSpPr txBox="1">
              <a:spLocks noChangeArrowheads="1"/>
            </p:cNvSpPr>
            <p:nvPr userDrawn="1"/>
          </p:nvSpPr>
          <p:spPr bwMode="auto">
            <a:xfrm>
              <a:off x="2283602" y="6248400"/>
              <a:ext cx="3438221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>
                <a:defRPr sz="1400">
                  <a:latin typeface="Times New Roman" charset="0"/>
                  <a:ea typeface="+mn-ea"/>
                  <a:cs typeface="+mn-cs"/>
                </a:defRPr>
              </a:lvl1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D. Koutra &amp; T. </a:t>
              </a:r>
              <a:r>
                <a:rPr kumimoji="1" lang="en-US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Eliassi-Rad</a:t>
              </a:r>
              <a:r>
                <a:rPr kumimoji="1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/>
                  <a:ea typeface="+mn-ea"/>
                  <a:cs typeface="+mn-cs"/>
                </a:rPr>
                <a:t> &amp; C. Faloutsos</a:t>
              </a: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005750" y="12828"/>
              <a:ext cx="496800" cy="496800"/>
            </a:xfrm>
            <a:prstGeom prst="rect">
              <a:avLst/>
            </a:prstGeom>
          </p:spPr>
        </p:pic>
        <p:pic>
          <p:nvPicPr>
            <p:cNvPr id="13" name="Picture 12" descr="logo.png"/>
            <p:cNvPicPr>
              <a:picLocks noChangeAspect="1"/>
            </p:cNvPicPr>
            <p:nvPr userDrawn="1"/>
          </p:nvPicPr>
          <p:blipFill>
            <a:blip r:embed="rId4"/>
            <a:srcRect r="80698"/>
            <a:stretch>
              <a:fillRect/>
            </a:stretch>
          </p:blipFill>
          <p:spPr>
            <a:xfrm>
              <a:off x="-295067" y="0"/>
              <a:ext cx="485575" cy="4644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mbria"/>
              </a:defRPr>
            </a:lvl1pPr>
          </a:lstStyle>
          <a:p>
            <a:pPr>
              <a:defRPr/>
            </a:pPr>
            <a:fld id="{DD5C582D-B0A8-5E4F-B4F7-1F806846AC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3184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2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_background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4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13842"/>
            <a:ext cx="1905000" cy="3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Cambr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2223" y="6401016"/>
            <a:ext cx="3438221" cy="3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mbr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1016"/>
            <a:ext cx="1905000" cy="38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Cambria"/>
              </a:defRPr>
            </a:lvl1pPr>
          </a:lstStyle>
          <a:p>
            <a:pPr>
              <a:defRPr/>
            </a:pPr>
            <a:fld id="{A8F06E25-C4E4-1441-84D6-3078E436F1D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634371" y="12828"/>
            <a:ext cx="496800" cy="4968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1"/>
          <a:srcRect r="80698"/>
          <a:stretch>
            <a:fillRect/>
          </a:stretch>
        </p:blipFill>
        <p:spPr>
          <a:xfrm>
            <a:off x="333554" y="0"/>
            <a:ext cx="485575" cy="46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815" r:id="rId1"/>
    <p:sldLayoutId id="2147486829" r:id="rId2"/>
    <p:sldLayoutId id="2147486816" r:id="rId3"/>
    <p:sldLayoutId id="2147486830" r:id="rId4"/>
    <p:sldLayoutId id="2147486831" r:id="rId5"/>
    <p:sldLayoutId id="2147486817" r:id="rId6"/>
    <p:sldLayoutId id="2147486818" r:id="rId7"/>
    <p:sldLayoutId id="2147486819" r:id="rId8"/>
    <p:sldLayoutId id="2147486820" r:id="rId9"/>
    <p:sldLayoutId id="2147486821" r:id="rId10"/>
    <p:sldLayoutId id="2147486822" r:id="rId11"/>
    <p:sldLayoutId id="2147486823" r:id="rId12"/>
    <p:sldLayoutId id="2147486824" r:id="rId13"/>
    <p:sldLayoutId id="2147486825" r:id="rId14"/>
    <p:sldLayoutId id="2147486826" r:id="rId15"/>
    <p:sldLayoutId id="2147486827" r:id="rId16"/>
    <p:sldLayoutId id="2147486828" r:id="rId17"/>
  </p:sldLayoutIdLst>
  <p:transition xmlns:p14="http://schemas.microsoft.com/office/powerpoint/2010/main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90"/>
          </a:solidFill>
          <a:latin typeface="Cambria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ts val="300"/>
        </a:spcBef>
        <a:spcAft>
          <a:spcPts val="300"/>
        </a:spcAft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ts val="300"/>
        </a:spcBef>
        <a:spcAft>
          <a:spcPts val="300"/>
        </a:spcAft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ts val="300"/>
        </a:spcBef>
        <a:spcAft>
          <a:spcPts val="30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ts val="300"/>
        </a:spcBef>
        <a:spcAft>
          <a:spcPts val="30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ts val="300"/>
        </a:spcBef>
        <a:spcAft>
          <a:spcPts val="30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iassi.org/" TargetMode="External"/><Relationship Id="rId4" Type="http://schemas.openxmlformats.org/officeDocument/2006/relationships/hyperlink" Target="http://www.cs.cmu.edu/~christos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s.cmu.edu/~dkoutra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3.emf"/><Relationship Id="rId6" Type="http://schemas.openxmlformats.org/officeDocument/2006/relationships/image" Target="../media/image2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6" Type="http://schemas.openxmlformats.org/officeDocument/2006/relationships/image" Target="../media/image24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9.emf"/><Relationship Id="rId6" Type="http://schemas.openxmlformats.org/officeDocument/2006/relationships/image" Target="../media/image26.jpeg"/><Relationship Id="rId7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jpeg"/><Relationship Id="rId14" Type="http://schemas.openxmlformats.org/officeDocument/2006/relationships/image" Target="../media/image43.jpeg"/><Relationship Id="rId15" Type="http://schemas.openxmlformats.org/officeDocument/2006/relationships/image" Target="../media/image44.png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1.jpe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33.jpeg"/><Relationship Id="rId13" Type="http://schemas.openxmlformats.org/officeDocument/2006/relationships/image" Target="../media/image44.png"/><Relationship Id="rId14" Type="http://schemas.openxmlformats.org/officeDocument/2006/relationships/image" Target="../media/image45.png"/><Relationship Id="rId15" Type="http://schemas.openxmlformats.org/officeDocument/2006/relationships/image" Target="../media/image46.png"/><Relationship Id="rId16" Type="http://schemas.openxmlformats.org/officeDocument/2006/relationships/image" Target="../media/image47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48.jpe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notesSlide" Target="../notesSlides/notesSlide34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50.emf"/><Relationship Id="rId1" Type="http://schemas.openxmlformats.org/officeDocument/2006/relationships/vmlDrawing" Target="../drawings/vmlDrawing4.vml"/><Relationship Id="rId2" Type="http://schemas.openxmlformats.org/officeDocument/2006/relationships/tags" Target="../tags/tag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cs.cmu.edu/~dkoutra/pub.htm" TargetMode="External"/><Relationship Id="rId3" Type="http://schemas.openxmlformats.org/officeDocument/2006/relationships/hyperlink" Target="http://www-cs.ccny.cuny.edu/~tong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8005"/>
            <a:ext cx="7772400" cy="1868713"/>
          </a:xfrm>
        </p:spPr>
        <p:txBody>
          <a:bodyPr/>
          <a:lstStyle/>
          <a:p>
            <a:r>
              <a:rPr lang="en-US" dirty="0" smtClean="0"/>
              <a:t>Node Similarity, Graph Similarity and Matching: </a:t>
            </a:r>
            <a:br>
              <a:rPr lang="en-US" dirty="0" smtClean="0"/>
            </a:br>
            <a:r>
              <a:rPr lang="en-US" dirty="0" smtClean="0"/>
              <a:t>Theory and Applications</a:t>
            </a:r>
            <a:endParaRPr lang="en-US" dirty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Danai Koutra (CMU)</a:t>
            </a:r>
          </a:p>
          <a:p>
            <a:r>
              <a:rPr lang="en-US" smtClean="0"/>
              <a:t>Tina Eliassi-Rad (Rutgers) </a:t>
            </a:r>
          </a:p>
          <a:p>
            <a:r>
              <a:rPr lang="en-US" smtClean="0"/>
              <a:t>Christos Faloutsos (CMU)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035875" y="6318590"/>
            <a:ext cx="7260276" cy="547240"/>
          </a:xfrm>
          <a:prstGeom prst="rect">
            <a:avLst/>
          </a:prstGeom>
        </p:spPr>
        <p:txBody>
          <a:bodyPr vert="horz" lIns="91440" tIns="45720" rIns="91440" bIns="45720" numCol="1" spcCol="54864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SDM 2014</a:t>
            </a:r>
            <a:r>
              <a:rPr kumimoji="0" lang="en-US" sz="2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Friday April 25</a:t>
            </a:r>
            <a:r>
              <a:rPr kumimoji="0" lang="en-US" sz="240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2014, Philadelphia, PA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Graph-theoretic Approaches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they do not always capture meaningful relationships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40300" y="2832100"/>
            <a:ext cx="3733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s,t</a:t>
            </a:r>
            <a:r>
              <a:rPr lang="en-US" dirty="0" smtClean="0"/>
              <a:t>) in </a:t>
            </a:r>
            <a:r>
              <a:rPr lang="en-US" b="1" dirty="0" smtClean="0"/>
              <a:t>2 </a:t>
            </a:r>
            <a:r>
              <a:rPr lang="en-US" dirty="0" smtClean="0"/>
              <a:t>more similar than in </a:t>
            </a:r>
            <a:r>
              <a:rPr lang="en-US" b="1" dirty="0" smtClean="0"/>
              <a:t>1</a:t>
            </a:r>
            <a:r>
              <a:rPr lang="en-US" dirty="0" smtClean="0"/>
              <a:t> and </a:t>
            </a:r>
            <a:r>
              <a:rPr lang="en-US" b="1" dirty="0" smtClean="0"/>
              <a:t>3</a:t>
            </a:r>
            <a:r>
              <a:rPr lang="en-US" dirty="0" smtClean="0"/>
              <a:t>: </a:t>
            </a:r>
          </a:p>
          <a:p>
            <a:r>
              <a:rPr lang="en-US" dirty="0" smtClean="0"/>
              <a:t>Linked via more paths!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864100" y="4610100"/>
            <a:ext cx="408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s,t</a:t>
            </a:r>
            <a:r>
              <a:rPr lang="en-US" dirty="0" smtClean="0"/>
              <a:t>) linked via high-deg node: probably unrelated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57200" y="58625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</a:t>
            </a:r>
            <a:r>
              <a:rPr lang="en-US" sz="2800" dirty="0" err="1" smtClean="0"/>
              <a:t>Koren</a:t>
            </a:r>
            <a:r>
              <a:rPr lang="en-US" sz="2800" dirty="0" smtClean="0"/>
              <a:t>+ ’07]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486601" y="2077451"/>
            <a:ext cx="4275899" cy="3793300"/>
            <a:chOff x="486601" y="2077451"/>
            <a:chExt cx="4275899" cy="3793300"/>
          </a:xfrm>
        </p:grpSpPr>
        <p:sp>
          <p:nvSpPr>
            <p:cNvPr id="36" name="TextBox 35"/>
            <p:cNvSpPr txBox="1"/>
            <p:nvPr/>
          </p:nvSpPr>
          <p:spPr>
            <a:xfrm>
              <a:off x="1323474" y="2085472"/>
              <a:ext cx="34757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015874" y="2077451"/>
              <a:ext cx="3475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86601" y="2089150"/>
              <a:ext cx="4275899" cy="3781601"/>
              <a:chOff x="486601" y="2089150"/>
              <a:chExt cx="4275899" cy="3781601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1035050" y="2089150"/>
                <a:ext cx="3727450" cy="3781601"/>
                <a:chOff x="1035050" y="2089150"/>
                <a:chExt cx="3727450" cy="3781601"/>
              </a:xfrm>
            </p:grpSpPr>
            <p:grpSp>
              <p:nvGrpSpPr>
                <p:cNvPr id="22" name="Group 21"/>
                <p:cNvGrpSpPr/>
                <p:nvPr/>
              </p:nvGrpSpPr>
              <p:grpSpPr>
                <a:xfrm>
                  <a:off x="1035050" y="2089150"/>
                  <a:ext cx="3727450" cy="3781601"/>
                  <a:chOff x="1035050" y="2089150"/>
                  <a:chExt cx="3727450" cy="3781601"/>
                </a:xfrm>
              </p:grpSpPr>
              <p:pic>
                <p:nvPicPr>
                  <p:cNvPr id="7" name="Picture 6" descr="Screen shot 2014-03-03 at 5.07.53 AM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35050" y="2089150"/>
                    <a:ext cx="3727450" cy="3781601"/>
                  </a:xfrm>
                  <a:prstGeom prst="rect">
                    <a:avLst/>
                  </a:prstGeom>
                </p:spPr>
              </p:pic>
              <p:sp>
                <p:nvSpPr>
                  <p:cNvPr id="8" name="Oval 7"/>
                  <p:cNvSpPr/>
                  <p:nvPr/>
                </p:nvSpPr>
                <p:spPr bwMode="auto">
                  <a:xfrm>
                    <a:off x="1333500" y="2235200"/>
                    <a:ext cx="330200" cy="330200"/>
                  </a:xfrm>
                  <a:prstGeom prst="ellipse">
                    <a:avLst/>
                  </a:prstGeom>
                  <a:solidFill>
                    <a:srgbClr val="006600"/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4025900" y="22225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1" name="Oval 10"/>
                  <p:cNvSpPr/>
                  <p:nvPr/>
                </p:nvSpPr>
                <p:spPr bwMode="auto">
                  <a:xfrm>
                    <a:off x="1295400" y="31496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3987800" y="31496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3" name="Oval 12"/>
                  <p:cNvSpPr/>
                  <p:nvPr/>
                </p:nvSpPr>
                <p:spPr bwMode="auto">
                  <a:xfrm>
                    <a:off x="1308100" y="48260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 bwMode="auto">
                  <a:xfrm>
                    <a:off x="4013200" y="48133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</p:grpSp>
            <p:sp>
              <p:nvSpPr>
                <p:cNvPr id="16" name="Oval 15"/>
                <p:cNvSpPr/>
                <p:nvPr/>
              </p:nvSpPr>
              <p:spPr bwMode="auto">
                <a:xfrm>
                  <a:off x="2675652" y="2227184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>
                  <a:off x="2667636" y="2713784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>
                  <a:off x="2672988" y="3641528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2664972" y="4128128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3311988" y="4387472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3250500" y="5248376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2667660" y="5467616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2031348" y="5178872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>
                  <a:off x="2063436" y="4382144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</p:grpSp>
          <p:sp>
            <p:nvSpPr>
              <p:cNvPr id="30" name="Oval 29"/>
              <p:cNvSpPr/>
              <p:nvPr/>
            </p:nvSpPr>
            <p:spPr bwMode="auto">
              <a:xfrm>
                <a:off x="1272012" y="3149576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3991149" y="3168292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4031254" y="2219134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1304096" y="4799239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3991149" y="4825976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2643582" y="4815264"/>
                <a:ext cx="330200" cy="3302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981122" y="3045299"/>
                <a:ext cx="34757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999842" y="4681547"/>
                <a:ext cx="34757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275354" y="3013216"/>
                <a:ext cx="3475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294074" y="4676200"/>
                <a:ext cx="3475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494625" y="2192421"/>
                <a:ext cx="374316" cy="42779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rPr>
                  <a:t>1</a:t>
                </a: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486601" y="3187028"/>
                <a:ext cx="374316" cy="42779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rPr>
                  <a:t>2</a:t>
                </a: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91950" y="4743082"/>
                <a:ext cx="374316" cy="42779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-112" charset="0"/>
                  </a:rPr>
                  <a:t>3</a:t>
                </a: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1320810" y="2096176"/>
              <a:ext cx="34757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26578" y="2101523"/>
              <a:ext cx="3475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52" name="Picture 51" descr="pizza-delivery-boy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761" y="5471109"/>
            <a:ext cx="1386891" cy="13868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Max-flow Approach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heavy weighted links and number of paths matter, </a:t>
            </a:r>
          </a:p>
          <a:p>
            <a:pPr>
              <a:buNone/>
            </a:pPr>
            <a:r>
              <a:rPr lang="en-US" dirty="0" smtClean="0"/>
              <a:t>   BUT path length doesn’t.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16700" y="3251200"/>
            <a:ext cx="18161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</a:t>
            </a:r>
          </a:p>
          <a:p>
            <a:r>
              <a:rPr lang="en-US" dirty="0" smtClean="0"/>
              <a:t>maximal flow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58117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</a:t>
            </a:r>
            <a:r>
              <a:rPr lang="en-US" sz="2800" dirty="0" err="1" smtClean="0"/>
              <a:t>Koren</a:t>
            </a:r>
            <a:r>
              <a:rPr lang="en-US" sz="2800" dirty="0" smtClean="0"/>
              <a:t>+ ’07]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4051300"/>
            <a:ext cx="723900" cy="7239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54000" y="2870200"/>
            <a:ext cx="6121400" cy="2413000"/>
            <a:chOff x="254000" y="2870200"/>
            <a:chExt cx="6121400" cy="2413000"/>
          </a:xfrm>
        </p:grpSpPr>
        <p:pic>
          <p:nvPicPr>
            <p:cNvPr id="17" name="Picture 16" descr="Screen shot 2014-03-03 at 5.08.40 AM.png"/>
            <p:cNvPicPr>
              <a:picLocks noChangeAspect="1"/>
            </p:cNvPicPr>
            <p:nvPr/>
          </p:nvPicPr>
          <p:blipFill>
            <a:blip r:embed="rId4"/>
            <a:srcRect t="9231"/>
            <a:stretch>
              <a:fillRect/>
            </a:stretch>
          </p:blipFill>
          <p:spPr>
            <a:xfrm>
              <a:off x="254000" y="4384040"/>
              <a:ext cx="6121400" cy="899160"/>
            </a:xfrm>
            <a:prstGeom prst="rect">
              <a:avLst/>
            </a:prstGeom>
          </p:spPr>
        </p:pic>
        <p:pic>
          <p:nvPicPr>
            <p:cNvPr id="18" name="Picture 17" descr="Screen shot 2014-03-03 at 5.09.39 AM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4550" y="2870200"/>
              <a:ext cx="4527550" cy="8509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 bwMode="auto">
            <a:xfrm>
              <a:off x="1143668" y="3149600"/>
              <a:ext cx="457200" cy="444500"/>
            </a:xfrm>
            <a:prstGeom prst="ellipse">
              <a:avLst/>
            </a:prstGeom>
            <a:solidFill>
              <a:schemeClr val="accent6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22" name="Curved Connector 21"/>
            <p:cNvCxnSpPr>
              <a:stCxn id="21" idx="0"/>
            </p:cNvCxnSpPr>
            <p:nvPr/>
          </p:nvCxnSpPr>
          <p:spPr bwMode="auto">
            <a:xfrm rot="5400000" flipH="1" flipV="1">
              <a:off x="3147093" y="1323975"/>
              <a:ext cx="50800" cy="3600450"/>
            </a:xfrm>
            <a:prstGeom prst="curvedConnector3">
              <a:avLst>
                <a:gd name="adj1" fmla="val 550000"/>
              </a:avLst>
            </a:prstGeom>
            <a:solidFill>
              <a:schemeClr val="accent1"/>
            </a:solidFill>
            <a:ln w="31750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arrow" w="lg" len="med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4724400" y="3149600"/>
              <a:ext cx="457200" cy="444500"/>
            </a:xfrm>
            <a:prstGeom prst="ellipse">
              <a:avLst/>
            </a:prstGeom>
            <a:solidFill>
              <a:schemeClr val="accent6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736600" y="4546600"/>
              <a:ext cx="482600" cy="520700"/>
            </a:xfrm>
            <a:prstGeom prst="ellipse">
              <a:avLst/>
            </a:prstGeom>
            <a:solidFill>
              <a:srgbClr val="006600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5295900" y="4546600"/>
              <a:ext cx="482600" cy="520700"/>
            </a:xfrm>
            <a:prstGeom prst="ellipse">
              <a:avLst/>
            </a:prstGeom>
            <a:solidFill>
              <a:srgbClr val="006600"/>
            </a:solidFill>
            <a:ln w="28575" cap="flat" cmpd="sng" algn="ctr">
              <a:solidFill>
                <a:srgbClr val="0066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27" name="Curved Connector 27"/>
            <p:cNvCxnSpPr>
              <a:endCxn id="26" idx="0"/>
            </p:cNvCxnSpPr>
            <p:nvPr/>
          </p:nvCxnSpPr>
          <p:spPr bwMode="auto">
            <a:xfrm>
              <a:off x="3035300" y="4000500"/>
              <a:ext cx="2501900" cy="546100"/>
            </a:xfrm>
            <a:prstGeom prst="curvedConnector2">
              <a:avLst/>
            </a:prstGeom>
            <a:solidFill>
              <a:schemeClr val="accent1"/>
            </a:solidFill>
            <a:ln w="31750" cap="flat" cmpd="sng" algn="ctr">
              <a:solidFill>
                <a:srgbClr val="006600"/>
              </a:solidFill>
              <a:prstDash val="solid"/>
              <a:round/>
              <a:headEnd type="none" w="sm" len="sm"/>
              <a:tailEnd type="arrow" w="lg" len="med"/>
            </a:ln>
            <a:effectLst/>
          </p:spPr>
        </p:cxnSp>
        <p:cxnSp>
          <p:nvCxnSpPr>
            <p:cNvPr id="28" name="Curved Connector 27"/>
            <p:cNvCxnSpPr/>
            <p:nvPr/>
          </p:nvCxnSpPr>
          <p:spPr bwMode="auto">
            <a:xfrm flipV="1">
              <a:off x="965200" y="4000500"/>
              <a:ext cx="2184400" cy="533400"/>
            </a:xfrm>
            <a:prstGeom prst="curvedConnector3">
              <a:avLst>
                <a:gd name="adj1" fmla="val 582"/>
              </a:avLst>
            </a:prstGeom>
            <a:solidFill>
              <a:schemeClr val="accent1"/>
            </a:solidFill>
            <a:ln w="31750" cap="flat" cmpd="sng" algn="ctr">
              <a:solidFill>
                <a:srgbClr val="006600"/>
              </a:solidFill>
              <a:prstDash val="solid"/>
              <a:round/>
              <a:headEnd type="none" w="sm" len="sm"/>
              <a:tailEnd type="none" w="lg" len="med"/>
            </a:ln>
            <a:effectLst/>
          </p:spPr>
        </p:cxnSp>
        <p:sp>
          <p:nvSpPr>
            <p:cNvPr id="19" name="Oval 18"/>
            <p:cNvSpPr/>
            <p:nvPr/>
          </p:nvSpPr>
          <p:spPr bwMode="auto">
            <a:xfrm>
              <a:off x="2911642" y="3141579"/>
              <a:ext cx="457200" cy="4445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1887622" y="4563979"/>
              <a:ext cx="491958" cy="475916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042622" y="4569331"/>
              <a:ext cx="491958" cy="475916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144150" y="4561315"/>
              <a:ext cx="491958" cy="475916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SimRank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57674" cy="5091254"/>
          </a:xfrm>
        </p:spPr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two objects are similar if they are connected to similar objects</a:t>
            </a:r>
          </a:p>
          <a:p>
            <a:pPr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Iterative formula</a:t>
            </a:r>
          </a:p>
          <a:p>
            <a:pPr lvl="1">
              <a:buNone/>
            </a:pPr>
            <a:r>
              <a:rPr lang="en-US" dirty="0" smtClean="0">
                <a:latin typeface="Arial Unicode MS"/>
              </a:rPr>
              <a:t> </a:t>
            </a:r>
            <a:r>
              <a:rPr lang="en-US" dirty="0" err="1" smtClean="0">
                <a:latin typeface="Arial Unicode MS"/>
              </a:rPr>
              <a:t>sim(</a:t>
            </a:r>
            <a:r>
              <a:rPr lang="en-US" dirty="0" err="1" smtClean="0">
                <a:solidFill>
                  <a:srgbClr val="FF6600"/>
                </a:solidFill>
                <a:latin typeface="Arial Unicode MS"/>
              </a:rPr>
              <a:t>a</a:t>
            </a:r>
            <a:r>
              <a:rPr lang="en-US" dirty="0" err="1" smtClean="0">
                <a:latin typeface="Arial Unicode MS"/>
              </a:rPr>
              <a:t>,</a:t>
            </a:r>
            <a:r>
              <a:rPr lang="en-US" dirty="0" err="1" smtClean="0">
                <a:solidFill>
                  <a:srgbClr val="006600"/>
                </a:solidFill>
                <a:latin typeface="Arial Unicode MS"/>
              </a:rPr>
              <a:t>b</a:t>
            </a:r>
            <a:r>
              <a:rPr lang="en-US" dirty="0" smtClean="0">
                <a:latin typeface="Arial Unicode MS"/>
              </a:rPr>
              <a:t>) </a:t>
            </a:r>
            <a:r>
              <a:rPr lang="en-US" sz="4800" dirty="0" smtClean="0">
                <a:latin typeface="Arial Unicode MS"/>
              </a:rPr>
              <a:t>∞</a:t>
            </a:r>
            <a:r>
              <a:rPr lang="en-US" dirty="0" smtClean="0">
                <a:latin typeface="Arial Unicode MS"/>
              </a:rPr>
              <a:t> </a:t>
            </a:r>
            <a:r>
              <a:rPr lang="en-US" sz="3800" dirty="0" err="1" smtClean="0">
                <a:latin typeface="Arial Unicode MS"/>
              </a:rPr>
              <a:t>Σ</a:t>
            </a:r>
            <a:r>
              <a:rPr lang="en-US" dirty="0" err="1" smtClean="0">
                <a:latin typeface="Arial Unicode MS"/>
              </a:rPr>
              <a:t>sim(</a:t>
            </a:r>
            <a:r>
              <a:rPr lang="en-US" dirty="0" err="1" smtClean="0">
                <a:solidFill>
                  <a:srgbClr val="FF6600"/>
                </a:solidFill>
                <a:latin typeface="Arial Unicode MS"/>
              </a:rPr>
              <a:t>in-neighbors[a]</a:t>
            </a:r>
            <a:r>
              <a:rPr lang="en-US" dirty="0" err="1" smtClean="0">
                <a:latin typeface="Arial Unicode MS"/>
              </a:rPr>
              <a:t>,</a:t>
            </a:r>
            <a:r>
              <a:rPr lang="en-US" dirty="0" err="1" smtClean="0">
                <a:solidFill>
                  <a:srgbClr val="008000"/>
                </a:solidFill>
                <a:latin typeface="Arial Unicode MS"/>
              </a:rPr>
              <a:t>in-neighbors[b</a:t>
            </a:r>
            <a:r>
              <a:rPr lang="en-US" dirty="0" smtClean="0">
                <a:solidFill>
                  <a:srgbClr val="008000"/>
                </a:solidFill>
                <a:latin typeface="Arial Unicode MS"/>
              </a:rPr>
              <a:t>]</a:t>
            </a:r>
            <a:r>
              <a:rPr lang="en-US" dirty="0" smtClean="0">
                <a:latin typeface="Arial Unicode MS"/>
              </a:rPr>
              <a:t>)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3</a:t>
            </a:r>
            <a:r>
              <a:rPr lang="en-US" dirty="0" smtClean="0"/>
              <a:t>) runtime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57200" y="58117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</a:t>
            </a:r>
            <a:r>
              <a:rPr lang="en-US" sz="2800" dirty="0" err="1" smtClean="0"/>
              <a:t>Jeh</a:t>
            </a:r>
            <a:r>
              <a:rPr lang="en-US" sz="2800" dirty="0" smtClean="0"/>
              <a:t>+ ’02]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063" y="3810663"/>
            <a:ext cx="723900" cy="7239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auto">
          <a:xfrm>
            <a:off x="2847512" y="3208454"/>
            <a:ext cx="80172" cy="29407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SimRank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8257674" cy="5091254"/>
          </a:xfrm>
        </p:spPr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two objects are similar if they are connected to similar objects</a:t>
            </a:r>
          </a:p>
          <a:p>
            <a:pPr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Iterative formula</a:t>
            </a:r>
          </a:p>
          <a:p>
            <a:pPr lvl="1">
              <a:buNone/>
            </a:pPr>
            <a:r>
              <a:rPr lang="en-US" dirty="0" smtClean="0">
                <a:latin typeface="Arial Unicode MS"/>
              </a:rPr>
              <a:t> </a:t>
            </a:r>
            <a:r>
              <a:rPr lang="en-US" dirty="0" err="1" smtClean="0">
                <a:latin typeface="Arial Unicode MS"/>
              </a:rPr>
              <a:t>sim(</a:t>
            </a:r>
            <a:r>
              <a:rPr lang="en-US" dirty="0" err="1" smtClean="0">
                <a:solidFill>
                  <a:srgbClr val="FF6600"/>
                </a:solidFill>
                <a:latin typeface="Arial Unicode MS"/>
              </a:rPr>
              <a:t>a</a:t>
            </a:r>
            <a:r>
              <a:rPr lang="en-US" dirty="0" err="1" smtClean="0">
                <a:latin typeface="Arial Unicode MS"/>
              </a:rPr>
              <a:t>,</a:t>
            </a:r>
            <a:r>
              <a:rPr lang="en-US" dirty="0" err="1" smtClean="0">
                <a:solidFill>
                  <a:srgbClr val="006600"/>
                </a:solidFill>
                <a:latin typeface="Arial Unicode MS"/>
              </a:rPr>
              <a:t>b</a:t>
            </a:r>
            <a:r>
              <a:rPr lang="en-US" dirty="0" smtClean="0">
                <a:latin typeface="Arial Unicode MS"/>
              </a:rPr>
              <a:t>) </a:t>
            </a:r>
            <a:r>
              <a:rPr lang="en-US" sz="4800" dirty="0" smtClean="0">
                <a:latin typeface="Arial Unicode MS"/>
              </a:rPr>
              <a:t>∞</a:t>
            </a:r>
            <a:r>
              <a:rPr lang="en-US" dirty="0" smtClean="0">
                <a:latin typeface="Arial Unicode MS"/>
              </a:rPr>
              <a:t> </a:t>
            </a:r>
            <a:r>
              <a:rPr lang="en-US" sz="3800" dirty="0" err="1" smtClean="0">
                <a:latin typeface="Arial Unicode MS"/>
              </a:rPr>
              <a:t>Σ</a:t>
            </a:r>
            <a:r>
              <a:rPr lang="en-US" dirty="0" err="1" smtClean="0">
                <a:latin typeface="Arial Unicode MS"/>
              </a:rPr>
              <a:t>sim(</a:t>
            </a:r>
            <a:r>
              <a:rPr lang="en-US" dirty="0" err="1" smtClean="0">
                <a:solidFill>
                  <a:srgbClr val="FF6600"/>
                </a:solidFill>
                <a:latin typeface="Arial Unicode MS"/>
              </a:rPr>
              <a:t>in-neighbors[a]</a:t>
            </a:r>
            <a:r>
              <a:rPr lang="en-US" dirty="0" err="1" smtClean="0">
                <a:latin typeface="Arial Unicode MS"/>
              </a:rPr>
              <a:t>,</a:t>
            </a:r>
            <a:r>
              <a:rPr lang="en-US" dirty="0" err="1" smtClean="0">
                <a:solidFill>
                  <a:srgbClr val="008000"/>
                </a:solidFill>
                <a:latin typeface="Arial Unicode MS"/>
              </a:rPr>
              <a:t>in-neighbors[b</a:t>
            </a:r>
            <a:r>
              <a:rPr lang="en-US" dirty="0" smtClean="0">
                <a:solidFill>
                  <a:srgbClr val="008000"/>
                </a:solidFill>
                <a:latin typeface="Arial Unicode MS"/>
              </a:rPr>
              <a:t>]</a:t>
            </a:r>
            <a:r>
              <a:rPr lang="en-US" dirty="0" smtClean="0">
                <a:latin typeface="Arial Unicode MS"/>
              </a:rPr>
              <a:t>)</a:t>
            </a:r>
          </a:p>
          <a:p>
            <a:pPr lvl="1"/>
            <a:endParaRPr lang="en-US" sz="1200" dirty="0" smtClean="0"/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3</a:t>
            </a:r>
            <a:r>
              <a:rPr lang="en-US" dirty="0" smtClean="0"/>
              <a:t>) runtime</a:t>
            </a:r>
          </a:p>
          <a:p>
            <a:pPr lvl="1"/>
            <a:endParaRPr lang="en-US" dirty="0" smtClean="0"/>
          </a:p>
          <a:p>
            <a:pPr marL="374904" lvl="1">
              <a:buSzPct val="125000"/>
              <a:buFont typeface="Arial"/>
              <a:buChar char="•"/>
            </a:pPr>
            <a:r>
              <a:rPr lang="en-US" dirty="0" smtClean="0"/>
              <a:t>Many works improve the runtime!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962530" y="530372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[</a:t>
            </a:r>
            <a:r>
              <a:rPr lang="en-US" dirty="0" err="1" smtClean="0"/>
              <a:t>Fogaras</a:t>
            </a:r>
            <a:r>
              <a:rPr lang="en-US" dirty="0" smtClean="0"/>
              <a:t> ’05, </a:t>
            </a:r>
            <a:r>
              <a:rPr lang="en-US" dirty="0" err="1" smtClean="0"/>
              <a:t>Antonellis</a:t>
            </a:r>
            <a:r>
              <a:rPr lang="en-US" dirty="0" smtClean="0"/>
              <a:t>+ ’08, </a:t>
            </a:r>
            <a:r>
              <a:rPr lang="en-US" dirty="0" err="1" smtClean="0"/>
              <a:t>Lizorkin</a:t>
            </a:r>
            <a:r>
              <a:rPr lang="en-US" dirty="0" smtClean="0"/>
              <a:t>+ ’08, Yu+ ‘10…]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063" y="3810663"/>
            <a:ext cx="723900" cy="72390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 bwMode="auto">
          <a:xfrm>
            <a:off x="2847512" y="3208454"/>
            <a:ext cx="80172" cy="294071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5642" y="4757153"/>
            <a:ext cx="557784" cy="5577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Roles</a:t>
            </a:r>
          </a:p>
          <a:p>
            <a:r>
              <a:rPr lang="en-US" dirty="0" smtClean="0"/>
              <a:t>Node Proximity</a:t>
            </a:r>
          </a:p>
          <a:p>
            <a:pPr lvl="1"/>
            <a:r>
              <a:rPr lang="en-US" dirty="0" smtClean="0"/>
              <a:t>Graph-theoretic Approaches</a:t>
            </a:r>
          </a:p>
          <a:p>
            <a:pPr lvl="1"/>
            <a:r>
              <a:rPr lang="en-US" dirty="0" smtClean="0"/>
              <a:t>Effective Conductance</a:t>
            </a:r>
          </a:p>
          <a:p>
            <a:pPr lvl="1"/>
            <a:r>
              <a:rPr lang="en-US" dirty="0" smtClean="0"/>
              <a:t>Guilt-by-association techniques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4583" name="Picture 7" descr="energygen-ro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86935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74721" y="2587794"/>
            <a:ext cx="5580079" cy="587375"/>
          </a:xfrm>
          <a:prstGeom prst="rect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Conductance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Edges: resistors</a:t>
            </a:r>
          </a:p>
          <a:p>
            <a:r>
              <a:rPr lang="en-US" dirty="0" smtClean="0"/>
              <a:t>Weights: conductance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58117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[Doyle &amp; Snell ‘84]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41900" y="256362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s,t</a:t>
            </a:r>
            <a:r>
              <a:rPr lang="en-US" dirty="0" smtClean="0"/>
              <a:t>)-proximity = </a:t>
            </a:r>
          </a:p>
          <a:p>
            <a:r>
              <a:rPr lang="en-US" dirty="0" smtClean="0"/>
              <a:t>current from </a:t>
            </a:r>
            <a:r>
              <a:rPr lang="en-US" dirty="0" err="1" smtClean="0"/>
              <a:t>s</a:t>
            </a:r>
            <a:r>
              <a:rPr lang="en-US" dirty="0" smtClean="0"/>
              <a:t> to </a:t>
            </a:r>
            <a:r>
              <a:rPr lang="en-US" dirty="0" err="1" smtClean="0"/>
              <a:t>t</a:t>
            </a: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698500" y="2483459"/>
            <a:ext cx="4318000" cy="1377307"/>
            <a:chOff x="698500" y="2483459"/>
            <a:chExt cx="4318000" cy="1377307"/>
          </a:xfrm>
        </p:grpSpPr>
        <p:grpSp>
          <p:nvGrpSpPr>
            <p:cNvPr id="41" name="Group 40"/>
            <p:cNvGrpSpPr/>
            <p:nvPr/>
          </p:nvGrpSpPr>
          <p:grpSpPr>
            <a:xfrm>
              <a:off x="698500" y="2483459"/>
              <a:ext cx="4318000" cy="1377307"/>
              <a:chOff x="698500" y="2597759"/>
              <a:chExt cx="4318000" cy="137730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698500" y="2597759"/>
                <a:ext cx="4318000" cy="1377307"/>
                <a:chOff x="698500" y="2597759"/>
                <a:chExt cx="4318000" cy="1377307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1289050" y="2597759"/>
                  <a:ext cx="3727450" cy="1377307"/>
                  <a:chOff x="1822450" y="2572359"/>
                  <a:chExt cx="3727450" cy="1377307"/>
                </a:xfrm>
              </p:grpSpPr>
              <p:pic>
                <p:nvPicPr>
                  <p:cNvPr id="8" name="Picture 7" descr="Screen shot 2014-03-03 at 5.07.53 AM.pn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15465" b="48115"/>
                  <a:stretch>
                    <a:fillRect/>
                  </a:stretch>
                </p:blipFill>
                <p:spPr>
                  <a:xfrm>
                    <a:off x="1822450" y="2572359"/>
                    <a:ext cx="3727450" cy="1377307"/>
                  </a:xfrm>
                  <a:prstGeom prst="rect">
                    <a:avLst/>
                  </a:prstGeom>
                </p:spPr>
              </p:pic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2070100" y="3048000"/>
                    <a:ext cx="330200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sz="2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rPr>
                      <a:t>s</a:t>
                    </a: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4787900" y="3060700"/>
                    <a:ext cx="330200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sz="2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rPr>
                      <a:t>t</a:t>
                    </a: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98500" y="2628900"/>
                  <a:ext cx="13843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Vs = 1</a:t>
                  </a:r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7" name="Straight Connector 16"/>
                <p:cNvCxnSpPr>
                  <a:stCxn id="12" idx="4"/>
                </p:cNvCxnSpPr>
                <p:nvPr/>
              </p:nvCxnSpPr>
              <p:spPr bwMode="auto">
                <a:xfrm rot="5400000">
                  <a:off x="4286250" y="3549650"/>
                  <a:ext cx="266700" cy="1588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rot="10800000" flipV="1">
                  <a:off x="4177506" y="3708400"/>
                  <a:ext cx="470694" cy="794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rot="10800000" flipV="1">
                  <a:off x="4222496" y="3784600"/>
                  <a:ext cx="374904" cy="794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 rot="10800000" flipV="1">
                  <a:off x="4272280" y="3863118"/>
                  <a:ext cx="274320" cy="0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</p:grpSp>
          <p:sp>
            <p:nvSpPr>
              <p:cNvPr id="36" name="Freeform 35"/>
              <p:cNvSpPr/>
              <p:nvPr/>
            </p:nvSpPr>
            <p:spPr bwMode="auto">
              <a:xfrm rot="20468676">
                <a:off x="2159000" y="29294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1216612">
                <a:off x="3429000" y="29167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 rot="20468676">
                <a:off x="3454400" y="33739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 rot="1216612">
                <a:off x="2120900" y="33739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Oval 21"/>
            <p:cNvSpPr/>
            <p:nvPr/>
          </p:nvSpPr>
          <p:spPr bwMode="auto">
            <a:xfrm>
              <a:off x="2918972" y="3446339"/>
              <a:ext cx="330200" cy="330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918972" y="2523918"/>
              <a:ext cx="330200" cy="330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 </a:t>
              </a:r>
              <a:endParaRPr kumimoji="1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Conductance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Edges: resistors</a:t>
            </a:r>
          </a:p>
          <a:p>
            <a:r>
              <a:rPr lang="en-US" dirty="0" smtClean="0"/>
              <a:t>Weights: conductance</a:t>
            </a:r>
          </a:p>
          <a:p>
            <a:endParaRPr lang="en-US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Favors short paths             (graph-theoretic)</a:t>
            </a:r>
          </a:p>
          <a:p>
            <a:pPr lvl="1"/>
            <a:r>
              <a:rPr lang="en-US" dirty="0" smtClean="0"/>
              <a:t>and more paths                 (max-flow)</a:t>
            </a:r>
          </a:p>
          <a:p>
            <a:pPr lvl="1"/>
            <a:r>
              <a:rPr lang="en-US" dirty="0" smtClean="0"/>
              <a:t>BUT not affected by a single bottleneck!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41900" y="256362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s,t</a:t>
            </a:r>
            <a:r>
              <a:rPr lang="en-US" dirty="0" smtClean="0"/>
              <a:t>)-proximity = </a:t>
            </a:r>
          </a:p>
          <a:p>
            <a:r>
              <a:rPr lang="en-US" dirty="0" smtClean="0"/>
              <a:t>current from </a:t>
            </a:r>
            <a:r>
              <a:rPr lang="en-US" dirty="0" err="1" smtClean="0"/>
              <a:t>s</a:t>
            </a:r>
            <a:r>
              <a:rPr lang="en-US" dirty="0" smtClean="0"/>
              <a:t> to </a:t>
            </a:r>
            <a:r>
              <a:rPr lang="en-US" dirty="0" err="1" smtClean="0"/>
              <a:t>t</a:t>
            </a:r>
            <a:endParaRPr lang="en-US" dirty="0" smtClean="0"/>
          </a:p>
        </p:txBody>
      </p:sp>
      <p:sp>
        <p:nvSpPr>
          <p:cNvPr id="22" name="Rectangle 21"/>
          <p:cNvSpPr/>
          <p:nvPr/>
        </p:nvSpPr>
        <p:spPr>
          <a:xfrm>
            <a:off x="457200" y="58117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[Doyle &amp; Snell ‘84]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98500" y="2483459"/>
            <a:ext cx="4318000" cy="1377307"/>
            <a:chOff x="698500" y="2483459"/>
            <a:chExt cx="4318000" cy="1377307"/>
          </a:xfrm>
        </p:grpSpPr>
        <p:grpSp>
          <p:nvGrpSpPr>
            <p:cNvPr id="2" name="Group 40"/>
            <p:cNvGrpSpPr/>
            <p:nvPr/>
          </p:nvGrpSpPr>
          <p:grpSpPr>
            <a:xfrm>
              <a:off x="698500" y="2483459"/>
              <a:ext cx="4318000" cy="1377307"/>
              <a:chOff x="698500" y="2597759"/>
              <a:chExt cx="4318000" cy="1377307"/>
            </a:xfrm>
          </p:grpSpPr>
          <p:grpSp>
            <p:nvGrpSpPr>
              <p:cNvPr id="3" name="Group 34"/>
              <p:cNvGrpSpPr/>
              <p:nvPr/>
            </p:nvGrpSpPr>
            <p:grpSpPr>
              <a:xfrm>
                <a:off x="698500" y="2597759"/>
                <a:ext cx="4318000" cy="1377307"/>
                <a:chOff x="698500" y="2597759"/>
                <a:chExt cx="4318000" cy="1377307"/>
              </a:xfrm>
            </p:grpSpPr>
            <p:grpSp>
              <p:nvGrpSpPr>
                <p:cNvPr id="4" name="Group 12"/>
                <p:cNvGrpSpPr/>
                <p:nvPr/>
              </p:nvGrpSpPr>
              <p:grpSpPr>
                <a:xfrm>
                  <a:off x="1289050" y="2597759"/>
                  <a:ext cx="3727450" cy="1377307"/>
                  <a:chOff x="1822450" y="2572359"/>
                  <a:chExt cx="3727450" cy="1377307"/>
                </a:xfrm>
              </p:grpSpPr>
              <p:pic>
                <p:nvPicPr>
                  <p:cNvPr id="8" name="Picture 7" descr="Screen shot 2014-03-03 at 5.07.53 AM.pn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15465" b="48115"/>
                  <a:stretch>
                    <a:fillRect/>
                  </a:stretch>
                </p:blipFill>
                <p:spPr>
                  <a:xfrm>
                    <a:off x="1822450" y="2572359"/>
                    <a:ext cx="3727450" cy="1377307"/>
                  </a:xfrm>
                  <a:prstGeom prst="rect">
                    <a:avLst/>
                  </a:prstGeom>
                </p:spPr>
              </p:pic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2070100" y="3048000"/>
                    <a:ext cx="330200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sz="2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rPr>
                      <a:t>s</a:t>
                    </a: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4787900" y="3060700"/>
                    <a:ext cx="330200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sz="2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rPr>
                      <a:t>t</a:t>
                    </a: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98500" y="2628900"/>
                  <a:ext cx="13843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Vs = 1</a:t>
                  </a:r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7" name="Straight Connector 16"/>
                <p:cNvCxnSpPr>
                  <a:stCxn id="12" idx="4"/>
                </p:cNvCxnSpPr>
                <p:nvPr/>
              </p:nvCxnSpPr>
              <p:spPr bwMode="auto">
                <a:xfrm rot="5400000">
                  <a:off x="4286250" y="3549650"/>
                  <a:ext cx="266700" cy="1588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rot="10800000" flipV="1">
                  <a:off x="4177506" y="3708400"/>
                  <a:ext cx="470694" cy="794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rot="10800000" flipV="1">
                  <a:off x="4222496" y="3784600"/>
                  <a:ext cx="374904" cy="794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 rot="10800000" flipV="1">
                  <a:off x="4272280" y="3863118"/>
                  <a:ext cx="274320" cy="0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</p:grpSp>
          <p:sp>
            <p:nvSpPr>
              <p:cNvPr id="36" name="Freeform 35"/>
              <p:cNvSpPr/>
              <p:nvPr/>
            </p:nvSpPr>
            <p:spPr bwMode="auto">
              <a:xfrm rot="20468676">
                <a:off x="2159000" y="29294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1216612">
                <a:off x="3429000" y="29167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 rot="20468676">
                <a:off x="3454400" y="33739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 rot="1216612">
                <a:off x="2120900" y="33739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 bwMode="auto">
            <a:xfrm>
              <a:off x="2918972" y="3446339"/>
              <a:ext cx="330200" cy="330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2918972" y="2523918"/>
              <a:ext cx="330200" cy="330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 </a:t>
              </a:r>
              <a:endParaRPr kumimoji="1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pic>
        <p:nvPicPr>
          <p:cNvPr id="28" name="Picture 27" descr="pizza-delivery-boy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288" y="5230814"/>
            <a:ext cx="998871" cy="9988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Conductance</a:t>
            </a:r>
            <a:br>
              <a:rPr lang="en-US" dirty="0" smtClean="0"/>
            </a:br>
            <a:r>
              <a:rPr lang="en-US" dirty="0" smtClean="0"/>
              <a:t>~ Random Walks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EC(s,t</a:t>
            </a:r>
            <a:r>
              <a:rPr lang="en-US" dirty="0" smtClean="0"/>
              <a:t>) = </a:t>
            </a:r>
            <a:r>
              <a:rPr lang="en-US" b="1" dirty="0" smtClean="0"/>
              <a:t>E</a:t>
            </a:r>
            <a:r>
              <a:rPr lang="en-US" dirty="0" smtClean="0"/>
              <a:t>ffective </a:t>
            </a:r>
            <a:r>
              <a:rPr lang="en-US" b="1" dirty="0" err="1" smtClean="0"/>
              <a:t>C</a:t>
            </a:r>
            <a:r>
              <a:rPr lang="en-US" dirty="0" err="1" smtClean="0"/>
              <a:t>onductance(s,t</a:t>
            </a:r>
            <a:r>
              <a:rPr lang="en-US" dirty="0" smtClean="0"/>
              <a:t>) =  </a:t>
            </a:r>
          </a:p>
          <a:p>
            <a:pPr>
              <a:buNone/>
            </a:pPr>
            <a:r>
              <a:rPr lang="en-US" dirty="0" smtClean="0"/>
              <a:t>   = </a:t>
            </a:r>
            <a:r>
              <a:rPr lang="en-US" dirty="0" err="1" smtClean="0"/>
              <a:t>deg(s</a:t>
            </a:r>
            <a:r>
              <a:rPr lang="en-US" dirty="0" smtClean="0"/>
              <a:t>) * </a:t>
            </a:r>
            <a:r>
              <a:rPr lang="en-US" dirty="0" err="1" smtClean="0"/>
              <a:t>P(s</a:t>
            </a:r>
            <a:r>
              <a:rPr lang="en-US" dirty="0" smtClean="0"/>
              <a:t> -&gt; </a:t>
            </a:r>
            <a:r>
              <a:rPr lang="en-US" dirty="0" err="1" smtClean="0"/>
              <a:t>t</a:t>
            </a:r>
            <a:r>
              <a:rPr lang="en-US" dirty="0" smtClean="0"/>
              <a:t>)   =</a:t>
            </a:r>
          </a:p>
          <a:p>
            <a:pPr>
              <a:buNone/>
            </a:pPr>
            <a:r>
              <a:rPr lang="en-US" dirty="0" smtClean="0"/>
              <a:t>   = </a:t>
            </a:r>
            <a:r>
              <a:rPr lang="en-US" dirty="0" err="1" smtClean="0"/>
              <a:t>deg(t</a:t>
            </a:r>
            <a:r>
              <a:rPr lang="en-US" dirty="0" smtClean="0"/>
              <a:t>) * </a:t>
            </a:r>
            <a:r>
              <a:rPr lang="en-US" dirty="0" err="1" smtClean="0"/>
              <a:t>P(t</a:t>
            </a:r>
            <a:r>
              <a:rPr lang="en-US" dirty="0" smtClean="0"/>
              <a:t> -&gt; </a:t>
            </a:r>
            <a:r>
              <a:rPr lang="en-US" dirty="0" err="1" smtClean="0"/>
              <a:t>s</a:t>
            </a:r>
            <a:r>
              <a:rPr lang="en-US" dirty="0" smtClean="0"/>
              <a:t>)   =</a:t>
            </a:r>
          </a:p>
          <a:p>
            <a:pPr>
              <a:buNone/>
            </a:pPr>
            <a:r>
              <a:rPr lang="en-US" dirty="0" smtClean="0"/>
              <a:t>   = Expected number of successful escapes from </a:t>
            </a:r>
            <a:r>
              <a:rPr lang="en-US" i="1" dirty="0" err="1" smtClean="0"/>
              <a:t>s</a:t>
            </a:r>
            <a:r>
              <a:rPr lang="en-US" i="1" dirty="0" smtClean="0"/>
              <a:t> -&gt; </a:t>
            </a:r>
            <a:r>
              <a:rPr lang="en-US" i="1" dirty="0" err="1" smtClean="0"/>
              <a:t>t</a:t>
            </a:r>
            <a:r>
              <a:rPr lang="en-US" i="1" dirty="0" smtClean="0"/>
              <a:t> </a:t>
            </a:r>
            <a:r>
              <a:rPr lang="en-US" dirty="0" smtClean="0"/>
              <a:t>for </a:t>
            </a:r>
            <a:r>
              <a:rPr lang="en-US" i="1" dirty="0" err="1" smtClean="0"/>
              <a:t>deg(s</a:t>
            </a:r>
            <a:r>
              <a:rPr lang="en-US" i="1" dirty="0" smtClean="0"/>
              <a:t>)</a:t>
            </a:r>
            <a:r>
              <a:rPr lang="en-US" dirty="0" smtClean="0"/>
              <a:t> attempts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" y="58117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[Doyle &amp; Snell ‘84]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267200" y="4299559"/>
            <a:ext cx="4318000" cy="1377307"/>
            <a:chOff x="4267200" y="4299559"/>
            <a:chExt cx="4318000" cy="1377307"/>
          </a:xfrm>
        </p:grpSpPr>
        <p:grpSp>
          <p:nvGrpSpPr>
            <p:cNvPr id="2" name="Group 40"/>
            <p:cNvGrpSpPr/>
            <p:nvPr/>
          </p:nvGrpSpPr>
          <p:grpSpPr>
            <a:xfrm>
              <a:off x="4267200" y="4299559"/>
              <a:ext cx="4318000" cy="1377307"/>
              <a:chOff x="698500" y="2597759"/>
              <a:chExt cx="4318000" cy="1377307"/>
            </a:xfrm>
          </p:grpSpPr>
          <p:grpSp>
            <p:nvGrpSpPr>
              <p:cNvPr id="3" name="Group 34"/>
              <p:cNvGrpSpPr/>
              <p:nvPr/>
            </p:nvGrpSpPr>
            <p:grpSpPr>
              <a:xfrm>
                <a:off x="698500" y="2597759"/>
                <a:ext cx="4318000" cy="1377307"/>
                <a:chOff x="698500" y="2597759"/>
                <a:chExt cx="4318000" cy="1377307"/>
              </a:xfrm>
            </p:grpSpPr>
            <p:grpSp>
              <p:nvGrpSpPr>
                <p:cNvPr id="4" name="Group 12"/>
                <p:cNvGrpSpPr/>
                <p:nvPr/>
              </p:nvGrpSpPr>
              <p:grpSpPr>
                <a:xfrm>
                  <a:off x="1289050" y="2597759"/>
                  <a:ext cx="3727450" cy="1377307"/>
                  <a:chOff x="1822450" y="2572359"/>
                  <a:chExt cx="3727450" cy="1377307"/>
                </a:xfrm>
              </p:grpSpPr>
              <p:pic>
                <p:nvPicPr>
                  <p:cNvPr id="8" name="Picture 7" descr="Screen shot 2014-03-03 at 5.07.53 AM.png"/>
                  <p:cNvPicPr>
                    <a:picLocks noChangeAspect="1"/>
                  </p:cNvPicPr>
                  <p:nvPr/>
                </p:nvPicPr>
                <p:blipFill>
                  <a:blip r:embed="rId3"/>
                  <a:srcRect t="15465" b="48115"/>
                  <a:stretch>
                    <a:fillRect/>
                  </a:stretch>
                </p:blipFill>
                <p:spPr>
                  <a:xfrm>
                    <a:off x="1822450" y="2572359"/>
                    <a:ext cx="3727450" cy="1377307"/>
                  </a:xfrm>
                  <a:prstGeom prst="rect">
                    <a:avLst/>
                  </a:prstGeom>
                </p:spPr>
              </p:pic>
              <p:sp>
                <p:nvSpPr>
                  <p:cNvPr id="10" name="Oval 9"/>
                  <p:cNvSpPr/>
                  <p:nvPr/>
                </p:nvSpPr>
                <p:spPr bwMode="auto">
                  <a:xfrm>
                    <a:off x="2070100" y="3048000"/>
                    <a:ext cx="330200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sz="2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rPr>
                      <a:t>s</a:t>
                    </a: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12" name="Oval 11"/>
                  <p:cNvSpPr/>
                  <p:nvPr/>
                </p:nvSpPr>
                <p:spPr bwMode="auto">
                  <a:xfrm>
                    <a:off x="4787900" y="3060700"/>
                    <a:ext cx="330200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sz="2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rPr>
                      <a:t>t</a:t>
                    </a: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</p:grpSp>
            <p:sp>
              <p:nvSpPr>
                <p:cNvPr id="15" name="TextBox 14"/>
                <p:cNvSpPr txBox="1"/>
                <p:nvPr/>
              </p:nvSpPr>
              <p:spPr>
                <a:xfrm>
                  <a:off x="698500" y="2628900"/>
                  <a:ext cx="13843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6">
                          <a:lumMod val="50000"/>
                        </a:schemeClr>
                      </a:solidFill>
                    </a:rPr>
                    <a:t>Vs = 1</a:t>
                  </a:r>
                  <a:endParaRPr lang="en-US" dirty="0"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7" name="Straight Connector 16"/>
                <p:cNvCxnSpPr>
                  <a:stCxn id="12" idx="4"/>
                </p:cNvCxnSpPr>
                <p:nvPr/>
              </p:nvCxnSpPr>
              <p:spPr bwMode="auto">
                <a:xfrm rot="5400000">
                  <a:off x="4286250" y="3549650"/>
                  <a:ext cx="266700" cy="1588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1" name="Straight Connector 20"/>
                <p:cNvCxnSpPr/>
                <p:nvPr/>
              </p:nvCxnSpPr>
              <p:spPr bwMode="auto">
                <a:xfrm rot="10800000" flipV="1">
                  <a:off x="4177506" y="3708400"/>
                  <a:ext cx="470694" cy="794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rot="10800000" flipV="1">
                  <a:off x="4222496" y="3784600"/>
                  <a:ext cx="374904" cy="794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/>
                <p:nvPr/>
              </p:nvCxnSpPr>
              <p:spPr bwMode="auto">
                <a:xfrm rot="10800000" flipV="1">
                  <a:off x="4272280" y="3863118"/>
                  <a:ext cx="274320" cy="0"/>
                </a:xfrm>
                <a:prstGeom prst="line">
                  <a:avLst/>
                </a:prstGeom>
                <a:solidFill>
                  <a:schemeClr val="accent1"/>
                </a:solidFill>
                <a:ln w="47625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</p:cxnSp>
          </p:grpSp>
          <p:sp>
            <p:nvSpPr>
              <p:cNvPr id="36" name="Freeform 35"/>
              <p:cNvSpPr/>
              <p:nvPr/>
            </p:nvSpPr>
            <p:spPr bwMode="auto">
              <a:xfrm rot="20468676">
                <a:off x="2159000" y="29294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1216612">
                <a:off x="3429000" y="29167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 rot="20468676">
                <a:off x="3454400" y="33739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 39"/>
              <p:cNvSpPr/>
              <p:nvPr/>
            </p:nvSpPr>
            <p:spPr bwMode="auto">
              <a:xfrm rot="1216612">
                <a:off x="2120900" y="3373967"/>
                <a:ext cx="596900" cy="198966"/>
              </a:xfrm>
              <a:custGeom>
                <a:avLst/>
                <a:gdLst>
                  <a:gd name="connsiteX0" fmla="*/ 0 w 596900"/>
                  <a:gd name="connsiteY0" fmla="*/ 182033 h 198966"/>
                  <a:gd name="connsiteX1" fmla="*/ 101600 w 596900"/>
                  <a:gd name="connsiteY1" fmla="*/ 16933 h 198966"/>
                  <a:gd name="connsiteX2" fmla="*/ 177800 w 596900"/>
                  <a:gd name="connsiteY2" fmla="*/ 194733 h 198966"/>
                  <a:gd name="connsiteX3" fmla="*/ 266700 w 596900"/>
                  <a:gd name="connsiteY3" fmla="*/ 42333 h 198966"/>
                  <a:gd name="connsiteX4" fmla="*/ 342900 w 596900"/>
                  <a:gd name="connsiteY4" fmla="*/ 194733 h 198966"/>
                  <a:gd name="connsiteX5" fmla="*/ 419100 w 596900"/>
                  <a:gd name="connsiteY5" fmla="*/ 29633 h 198966"/>
                  <a:gd name="connsiteX6" fmla="*/ 508000 w 596900"/>
                  <a:gd name="connsiteY6" fmla="*/ 194733 h 198966"/>
                  <a:gd name="connsiteX7" fmla="*/ 584200 w 596900"/>
                  <a:gd name="connsiteY7" fmla="*/ 29633 h 198966"/>
                  <a:gd name="connsiteX8" fmla="*/ 584200 w 596900"/>
                  <a:gd name="connsiteY8" fmla="*/ 16933 h 198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6900" h="198966">
                    <a:moveTo>
                      <a:pt x="0" y="182033"/>
                    </a:moveTo>
                    <a:cubicBezTo>
                      <a:pt x="35983" y="98424"/>
                      <a:pt x="71967" y="14816"/>
                      <a:pt x="101600" y="16933"/>
                    </a:cubicBezTo>
                    <a:cubicBezTo>
                      <a:pt x="131233" y="19050"/>
                      <a:pt x="150283" y="190500"/>
                      <a:pt x="177800" y="194733"/>
                    </a:cubicBezTo>
                    <a:cubicBezTo>
                      <a:pt x="205317" y="198966"/>
                      <a:pt x="239183" y="42333"/>
                      <a:pt x="266700" y="42333"/>
                    </a:cubicBezTo>
                    <a:cubicBezTo>
                      <a:pt x="294217" y="42333"/>
                      <a:pt x="317500" y="196850"/>
                      <a:pt x="342900" y="194733"/>
                    </a:cubicBezTo>
                    <a:cubicBezTo>
                      <a:pt x="368300" y="192616"/>
                      <a:pt x="391583" y="29633"/>
                      <a:pt x="419100" y="29633"/>
                    </a:cubicBezTo>
                    <a:cubicBezTo>
                      <a:pt x="446617" y="29633"/>
                      <a:pt x="480483" y="194733"/>
                      <a:pt x="508000" y="194733"/>
                    </a:cubicBezTo>
                    <a:cubicBezTo>
                      <a:pt x="535517" y="194733"/>
                      <a:pt x="571500" y="59266"/>
                      <a:pt x="584200" y="29633"/>
                    </a:cubicBezTo>
                    <a:cubicBezTo>
                      <a:pt x="596900" y="0"/>
                      <a:pt x="584200" y="16933"/>
                      <a:pt x="584200" y="16933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Oval 22"/>
            <p:cNvSpPr/>
            <p:nvPr/>
          </p:nvSpPr>
          <p:spPr bwMode="auto">
            <a:xfrm>
              <a:off x="6488340" y="5264445"/>
              <a:ext cx="330200" cy="330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488340" y="4342024"/>
              <a:ext cx="330200" cy="330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rPr>
                <a:t> </a:t>
              </a:r>
              <a:endParaRPr kumimoji="1" 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Conductance</a:t>
            </a:r>
            <a:br>
              <a:rPr lang="en-US" dirty="0" smtClean="0"/>
            </a:br>
            <a:r>
              <a:rPr lang="en-US" dirty="0" smtClean="0"/>
              <a:t>~ Random Walks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5091254"/>
          </a:xfrm>
        </p:spPr>
        <p:txBody>
          <a:bodyPr/>
          <a:lstStyle/>
          <a:p>
            <a:r>
              <a:rPr lang="en-US" dirty="0" smtClean="0"/>
              <a:t>Property: </a:t>
            </a:r>
            <a:r>
              <a:rPr lang="en-US" dirty="0" err="1" smtClean="0"/>
              <a:t>Monotonicity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" y="58117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[Doyle &amp; Snell ‘84]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94200" y="2490569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1</a:t>
            </a:r>
            <a:r>
              <a:rPr lang="en-US" dirty="0" smtClean="0"/>
              <a:t>(s,t) &lt; EC</a:t>
            </a:r>
            <a:r>
              <a:rPr lang="en-US" baseline="-25000" dirty="0" smtClean="0"/>
              <a:t>2</a:t>
            </a:r>
            <a:r>
              <a:rPr lang="en-US" dirty="0" smtClean="0"/>
              <a:t>(s,t)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343400" y="4166969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EC</a:t>
            </a:r>
            <a:r>
              <a:rPr lang="en-US" baseline="-25000" dirty="0" smtClean="0"/>
              <a:t>1</a:t>
            </a:r>
            <a:r>
              <a:rPr lang="en-US" dirty="0" smtClean="0"/>
              <a:t>(s,t) &lt; EC</a:t>
            </a:r>
            <a:r>
              <a:rPr lang="en-US" baseline="-25000" dirty="0" smtClean="0"/>
              <a:t>3</a:t>
            </a:r>
            <a:r>
              <a:rPr lang="en-US" dirty="0" smtClean="0"/>
              <a:t>(s,t)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816" y="2527300"/>
            <a:ext cx="557784" cy="5577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900" y="4051300"/>
            <a:ext cx="723900" cy="7239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86601" y="2077451"/>
            <a:ext cx="4275899" cy="3793300"/>
            <a:chOff x="486601" y="2077451"/>
            <a:chExt cx="4275899" cy="3793300"/>
          </a:xfrm>
        </p:grpSpPr>
        <p:sp>
          <p:nvSpPr>
            <p:cNvPr id="19" name="TextBox 18"/>
            <p:cNvSpPr txBox="1"/>
            <p:nvPr/>
          </p:nvSpPr>
          <p:spPr>
            <a:xfrm>
              <a:off x="1323474" y="2085472"/>
              <a:ext cx="34757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15874" y="2077451"/>
              <a:ext cx="3475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grpSp>
          <p:nvGrpSpPr>
            <p:cNvPr id="21" name="Group 47"/>
            <p:cNvGrpSpPr/>
            <p:nvPr/>
          </p:nvGrpSpPr>
          <p:grpSpPr>
            <a:xfrm>
              <a:off x="486601" y="2089150"/>
              <a:ext cx="4275899" cy="3781601"/>
              <a:chOff x="486601" y="2089150"/>
              <a:chExt cx="4275899" cy="3781601"/>
            </a:xfrm>
          </p:grpSpPr>
          <p:grpSp>
            <p:nvGrpSpPr>
              <p:cNvPr id="25" name="Group 28"/>
              <p:cNvGrpSpPr/>
              <p:nvPr/>
            </p:nvGrpSpPr>
            <p:grpSpPr>
              <a:xfrm>
                <a:off x="1035050" y="2089150"/>
                <a:ext cx="3727450" cy="3781601"/>
                <a:chOff x="1035050" y="2089150"/>
                <a:chExt cx="3727450" cy="3781601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035050" y="2089150"/>
                  <a:ext cx="3727450" cy="3781601"/>
                  <a:chOff x="1035050" y="2089150"/>
                  <a:chExt cx="3727450" cy="3781601"/>
                </a:xfrm>
              </p:grpSpPr>
              <p:pic>
                <p:nvPicPr>
                  <p:cNvPr id="61" name="Picture 60" descr="Screen shot 2014-03-03 at 5.07.53 AM.png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35050" y="2089150"/>
                    <a:ext cx="3727450" cy="3781601"/>
                  </a:xfrm>
                  <a:prstGeom prst="rect">
                    <a:avLst/>
                  </a:prstGeom>
                </p:spPr>
              </p:pic>
              <p:sp>
                <p:nvSpPr>
                  <p:cNvPr id="62" name="Oval 7"/>
                  <p:cNvSpPr/>
                  <p:nvPr/>
                </p:nvSpPr>
                <p:spPr bwMode="auto">
                  <a:xfrm>
                    <a:off x="1333500" y="2235200"/>
                    <a:ext cx="330200" cy="330200"/>
                  </a:xfrm>
                  <a:prstGeom prst="ellipse">
                    <a:avLst/>
                  </a:prstGeom>
                  <a:solidFill>
                    <a:srgbClr val="006600"/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 bwMode="auto">
                  <a:xfrm>
                    <a:off x="4025900" y="22225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 bwMode="auto">
                  <a:xfrm>
                    <a:off x="1295400" y="31496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 bwMode="auto">
                  <a:xfrm>
                    <a:off x="3987800" y="31496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66" name="Oval 65"/>
                  <p:cNvSpPr/>
                  <p:nvPr/>
                </p:nvSpPr>
                <p:spPr bwMode="auto">
                  <a:xfrm>
                    <a:off x="1308100" y="48260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 bwMode="auto">
                  <a:xfrm>
                    <a:off x="4013200" y="4813300"/>
                    <a:ext cx="330200" cy="330200"/>
                  </a:xfrm>
                  <a:prstGeom prst="ellipse">
                    <a:avLst/>
                  </a:prstGeom>
                  <a:solidFill>
                    <a:srgbClr val="006600">
                      <a:alpha val="14000"/>
                    </a:srgbClr>
                  </a:solidFill>
                  <a:ln w="28575" cap="flat" cmpd="sng" algn="ctr">
                    <a:solidFill>
                      <a:srgbClr val="0066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sz="26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</p:grpSp>
            <p:sp>
              <p:nvSpPr>
                <p:cNvPr id="52" name="Oval 51"/>
                <p:cNvSpPr/>
                <p:nvPr/>
              </p:nvSpPr>
              <p:spPr bwMode="auto">
                <a:xfrm>
                  <a:off x="2675652" y="2227184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2667636" y="2713784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2672988" y="3641528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2664972" y="4128128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3311988" y="4387472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 bwMode="auto">
                <a:xfrm>
                  <a:off x="3250500" y="5248376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58" name="Oval 57"/>
                <p:cNvSpPr/>
                <p:nvPr/>
              </p:nvSpPr>
              <p:spPr bwMode="auto">
                <a:xfrm>
                  <a:off x="2667660" y="5467616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 bwMode="auto">
                <a:xfrm>
                  <a:off x="2031348" y="5178872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 bwMode="auto">
                <a:xfrm>
                  <a:off x="2063436" y="4382144"/>
                  <a:ext cx="330200" cy="3302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sz="26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</p:grpSp>
          <p:sp>
            <p:nvSpPr>
              <p:cNvPr id="26" name="Oval 25"/>
              <p:cNvSpPr/>
              <p:nvPr/>
            </p:nvSpPr>
            <p:spPr bwMode="auto">
              <a:xfrm>
                <a:off x="1272012" y="3149576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991149" y="3168292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4031254" y="2219134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1304096" y="4799239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3991149" y="4825976"/>
                <a:ext cx="330200" cy="330200"/>
              </a:xfrm>
              <a:prstGeom prst="ellipse">
                <a:avLst/>
              </a:prstGeom>
              <a:solidFill>
                <a:srgbClr val="006600"/>
              </a:solidFill>
              <a:ln w="28575" cap="flat" cmpd="sng" algn="ctr">
                <a:solidFill>
                  <a:srgbClr val="0066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2643582" y="4815264"/>
                <a:ext cx="330200" cy="330200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981122" y="3045299"/>
                <a:ext cx="34757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999842" y="4681547"/>
                <a:ext cx="34757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275354" y="3013216"/>
                <a:ext cx="3475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294074" y="4676200"/>
                <a:ext cx="34757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 smtClean="0">
                    <a:solidFill>
                      <a:schemeClr val="bg1"/>
                    </a:solidFill>
                  </a:rPr>
                  <a:t>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494625" y="2192421"/>
                <a:ext cx="374316" cy="42779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rPr>
                  <a:t>1</a:t>
                </a: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86601" y="3187028"/>
                <a:ext cx="374316" cy="42779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sz="2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rPr>
                  <a:t>2</a:t>
                </a: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491950" y="4743082"/>
                <a:ext cx="374316" cy="427790"/>
              </a:xfrm>
              <a:prstGeom prst="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>
                    <a:latin typeface="Arial" pitchFamily="-112" charset="0"/>
                  </a:rPr>
                  <a:t>3</a:t>
                </a:r>
                <a:endParaRPr kumimoji="1" lang="en-US" sz="2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320810" y="2096176"/>
              <a:ext cx="347579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26578" y="2101523"/>
              <a:ext cx="34757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68" name="Picture 67" descr="pizza-delivery-boy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4288" y="5230814"/>
            <a:ext cx="998871" cy="99887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Sink-augmented </a:t>
            </a:r>
            <a:r>
              <a:rPr lang="en-US" dirty="0" smtClean="0"/>
              <a:t>Effective Conductance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5091254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57200" y="58117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[Faloutsos+ ‘04]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394200" y="2311400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-solves the problem of degree-1 nodes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BUT, non-monotonic</a:t>
            </a:r>
          </a:p>
          <a:p>
            <a:r>
              <a:rPr lang="en-US" dirty="0" smtClean="0"/>
              <a:t>(small </a:t>
            </a:r>
            <a:r>
              <a:rPr lang="en-US" dirty="0" err="1" smtClean="0"/>
              <a:t>subgraphs</a:t>
            </a:r>
            <a:r>
              <a:rPr lang="en-US" dirty="0" smtClean="0"/>
              <a:t> have greater conductance)</a:t>
            </a:r>
          </a:p>
          <a:p>
            <a:endParaRPr lang="en-US" dirty="0" smtClean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116" y="2832100"/>
            <a:ext cx="557784" cy="5577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4889500"/>
            <a:ext cx="723900" cy="7239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603250" y="1784958"/>
            <a:ext cx="3727450" cy="2890960"/>
            <a:chOff x="603250" y="1784958"/>
            <a:chExt cx="3727450" cy="2890960"/>
          </a:xfrm>
        </p:grpSpPr>
        <p:grpSp>
          <p:nvGrpSpPr>
            <p:cNvPr id="56" name="Group 55"/>
            <p:cNvGrpSpPr/>
            <p:nvPr/>
          </p:nvGrpSpPr>
          <p:grpSpPr>
            <a:xfrm>
              <a:off x="603250" y="1784958"/>
              <a:ext cx="3727450" cy="2890960"/>
              <a:chOff x="1238250" y="2483458"/>
              <a:chExt cx="3727450" cy="2890960"/>
            </a:xfrm>
          </p:grpSpPr>
          <p:grpSp>
            <p:nvGrpSpPr>
              <p:cNvPr id="2" name="Group 40"/>
              <p:cNvGrpSpPr/>
              <p:nvPr/>
            </p:nvGrpSpPr>
            <p:grpSpPr>
              <a:xfrm>
                <a:off x="1238250" y="2483459"/>
                <a:ext cx="3727450" cy="1377307"/>
                <a:chOff x="1289050" y="2597759"/>
                <a:chExt cx="3727450" cy="1377307"/>
              </a:xfrm>
            </p:grpSpPr>
            <p:grpSp>
              <p:nvGrpSpPr>
                <p:cNvPr id="3" name="Group 12"/>
                <p:cNvGrpSpPr/>
                <p:nvPr/>
              </p:nvGrpSpPr>
              <p:grpSpPr>
                <a:xfrm>
                  <a:off x="1289050" y="2597759"/>
                  <a:ext cx="3727450" cy="1377307"/>
                  <a:chOff x="1822450" y="2572359"/>
                  <a:chExt cx="3727450" cy="1377307"/>
                </a:xfrm>
              </p:grpSpPr>
              <p:pic>
                <p:nvPicPr>
                  <p:cNvPr id="31" name="Picture 7" descr="Screen shot 2014-03-03 at 5.07.53 AM.png"/>
                  <p:cNvPicPr>
                    <a:picLocks noChangeAspect="1"/>
                  </p:cNvPicPr>
                  <p:nvPr/>
                </p:nvPicPr>
                <p:blipFill>
                  <a:blip r:embed="rId5"/>
                  <a:srcRect t="15465" b="48115"/>
                  <a:stretch>
                    <a:fillRect/>
                  </a:stretch>
                </p:blipFill>
                <p:spPr>
                  <a:xfrm>
                    <a:off x="1822450" y="2572359"/>
                    <a:ext cx="3727450" cy="1377307"/>
                  </a:xfrm>
                  <a:prstGeom prst="rect">
                    <a:avLst/>
                  </a:prstGeom>
                </p:spPr>
              </p:pic>
              <p:sp>
                <p:nvSpPr>
                  <p:cNvPr id="32" name="Oval 31"/>
                  <p:cNvSpPr/>
                  <p:nvPr/>
                </p:nvSpPr>
                <p:spPr bwMode="auto">
                  <a:xfrm>
                    <a:off x="2070100" y="3048000"/>
                    <a:ext cx="330200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sz="2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rPr>
                      <a:t>s</a:t>
                    </a: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  <p:sp>
                <p:nvSpPr>
                  <p:cNvPr id="34" name="Oval 33"/>
                  <p:cNvSpPr/>
                  <p:nvPr/>
                </p:nvSpPr>
                <p:spPr bwMode="auto">
                  <a:xfrm>
                    <a:off x="4787900" y="3060700"/>
                    <a:ext cx="330200" cy="3302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 cap="flat" cmpd="sng" algn="ctr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triangl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sz="26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rPr>
                      <a:t>t</a:t>
                    </a:r>
                    <a:endParaRPr kumimoji="1" lang="en-US" sz="2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endParaRPr>
                  </a:p>
                </p:txBody>
              </p:sp>
            </p:grpSp>
            <p:sp>
              <p:nvSpPr>
                <p:cNvPr id="20" name="Freeform 19"/>
                <p:cNvSpPr/>
                <p:nvPr/>
              </p:nvSpPr>
              <p:spPr bwMode="auto">
                <a:xfrm rot="20468676">
                  <a:off x="2159000" y="2929467"/>
                  <a:ext cx="596900" cy="198966"/>
                </a:xfrm>
                <a:custGeom>
                  <a:avLst/>
                  <a:gdLst>
                    <a:gd name="connsiteX0" fmla="*/ 0 w 596900"/>
                    <a:gd name="connsiteY0" fmla="*/ 182033 h 198966"/>
                    <a:gd name="connsiteX1" fmla="*/ 101600 w 596900"/>
                    <a:gd name="connsiteY1" fmla="*/ 16933 h 198966"/>
                    <a:gd name="connsiteX2" fmla="*/ 177800 w 596900"/>
                    <a:gd name="connsiteY2" fmla="*/ 194733 h 198966"/>
                    <a:gd name="connsiteX3" fmla="*/ 266700 w 596900"/>
                    <a:gd name="connsiteY3" fmla="*/ 42333 h 198966"/>
                    <a:gd name="connsiteX4" fmla="*/ 342900 w 596900"/>
                    <a:gd name="connsiteY4" fmla="*/ 194733 h 198966"/>
                    <a:gd name="connsiteX5" fmla="*/ 419100 w 596900"/>
                    <a:gd name="connsiteY5" fmla="*/ 29633 h 198966"/>
                    <a:gd name="connsiteX6" fmla="*/ 508000 w 596900"/>
                    <a:gd name="connsiteY6" fmla="*/ 194733 h 198966"/>
                    <a:gd name="connsiteX7" fmla="*/ 584200 w 596900"/>
                    <a:gd name="connsiteY7" fmla="*/ 29633 h 198966"/>
                    <a:gd name="connsiteX8" fmla="*/ 584200 w 596900"/>
                    <a:gd name="connsiteY8" fmla="*/ 16933 h 19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6900" h="198966">
                      <a:moveTo>
                        <a:pt x="0" y="182033"/>
                      </a:moveTo>
                      <a:cubicBezTo>
                        <a:pt x="35983" y="98424"/>
                        <a:pt x="71967" y="14816"/>
                        <a:pt x="101600" y="16933"/>
                      </a:cubicBezTo>
                      <a:cubicBezTo>
                        <a:pt x="131233" y="19050"/>
                        <a:pt x="150283" y="190500"/>
                        <a:pt x="177800" y="194733"/>
                      </a:cubicBezTo>
                      <a:cubicBezTo>
                        <a:pt x="205317" y="198966"/>
                        <a:pt x="239183" y="42333"/>
                        <a:pt x="266700" y="42333"/>
                      </a:cubicBezTo>
                      <a:cubicBezTo>
                        <a:pt x="294217" y="42333"/>
                        <a:pt x="317500" y="196850"/>
                        <a:pt x="342900" y="194733"/>
                      </a:cubicBezTo>
                      <a:cubicBezTo>
                        <a:pt x="368300" y="192616"/>
                        <a:pt x="391583" y="29633"/>
                        <a:pt x="419100" y="29633"/>
                      </a:cubicBezTo>
                      <a:cubicBezTo>
                        <a:pt x="446617" y="29633"/>
                        <a:pt x="480483" y="194733"/>
                        <a:pt x="508000" y="194733"/>
                      </a:cubicBezTo>
                      <a:cubicBezTo>
                        <a:pt x="535517" y="194733"/>
                        <a:pt x="571500" y="59266"/>
                        <a:pt x="584200" y="29633"/>
                      </a:cubicBezTo>
                      <a:cubicBezTo>
                        <a:pt x="596900" y="0"/>
                        <a:pt x="584200" y="16933"/>
                        <a:pt x="584200" y="16933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 bwMode="auto">
                <a:xfrm rot="1216612">
                  <a:off x="3429000" y="2916767"/>
                  <a:ext cx="596900" cy="198966"/>
                </a:xfrm>
                <a:custGeom>
                  <a:avLst/>
                  <a:gdLst>
                    <a:gd name="connsiteX0" fmla="*/ 0 w 596900"/>
                    <a:gd name="connsiteY0" fmla="*/ 182033 h 198966"/>
                    <a:gd name="connsiteX1" fmla="*/ 101600 w 596900"/>
                    <a:gd name="connsiteY1" fmla="*/ 16933 h 198966"/>
                    <a:gd name="connsiteX2" fmla="*/ 177800 w 596900"/>
                    <a:gd name="connsiteY2" fmla="*/ 194733 h 198966"/>
                    <a:gd name="connsiteX3" fmla="*/ 266700 w 596900"/>
                    <a:gd name="connsiteY3" fmla="*/ 42333 h 198966"/>
                    <a:gd name="connsiteX4" fmla="*/ 342900 w 596900"/>
                    <a:gd name="connsiteY4" fmla="*/ 194733 h 198966"/>
                    <a:gd name="connsiteX5" fmla="*/ 419100 w 596900"/>
                    <a:gd name="connsiteY5" fmla="*/ 29633 h 198966"/>
                    <a:gd name="connsiteX6" fmla="*/ 508000 w 596900"/>
                    <a:gd name="connsiteY6" fmla="*/ 194733 h 198966"/>
                    <a:gd name="connsiteX7" fmla="*/ 584200 w 596900"/>
                    <a:gd name="connsiteY7" fmla="*/ 29633 h 198966"/>
                    <a:gd name="connsiteX8" fmla="*/ 584200 w 596900"/>
                    <a:gd name="connsiteY8" fmla="*/ 16933 h 19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6900" h="198966">
                      <a:moveTo>
                        <a:pt x="0" y="182033"/>
                      </a:moveTo>
                      <a:cubicBezTo>
                        <a:pt x="35983" y="98424"/>
                        <a:pt x="71967" y="14816"/>
                        <a:pt x="101600" y="16933"/>
                      </a:cubicBezTo>
                      <a:cubicBezTo>
                        <a:pt x="131233" y="19050"/>
                        <a:pt x="150283" y="190500"/>
                        <a:pt x="177800" y="194733"/>
                      </a:cubicBezTo>
                      <a:cubicBezTo>
                        <a:pt x="205317" y="198966"/>
                        <a:pt x="239183" y="42333"/>
                        <a:pt x="266700" y="42333"/>
                      </a:cubicBezTo>
                      <a:cubicBezTo>
                        <a:pt x="294217" y="42333"/>
                        <a:pt x="317500" y="196850"/>
                        <a:pt x="342900" y="194733"/>
                      </a:cubicBezTo>
                      <a:cubicBezTo>
                        <a:pt x="368300" y="192616"/>
                        <a:pt x="391583" y="29633"/>
                        <a:pt x="419100" y="29633"/>
                      </a:cubicBezTo>
                      <a:cubicBezTo>
                        <a:pt x="446617" y="29633"/>
                        <a:pt x="480483" y="194733"/>
                        <a:pt x="508000" y="194733"/>
                      </a:cubicBezTo>
                      <a:cubicBezTo>
                        <a:pt x="535517" y="194733"/>
                        <a:pt x="571500" y="59266"/>
                        <a:pt x="584200" y="29633"/>
                      </a:cubicBezTo>
                      <a:cubicBezTo>
                        <a:pt x="596900" y="0"/>
                        <a:pt x="584200" y="16933"/>
                        <a:pt x="584200" y="16933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 22"/>
                <p:cNvSpPr/>
                <p:nvPr/>
              </p:nvSpPr>
              <p:spPr bwMode="auto">
                <a:xfrm rot="20468676">
                  <a:off x="3454400" y="3373967"/>
                  <a:ext cx="596900" cy="198966"/>
                </a:xfrm>
                <a:custGeom>
                  <a:avLst/>
                  <a:gdLst>
                    <a:gd name="connsiteX0" fmla="*/ 0 w 596900"/>
                    <a:gd name="connsiteY0" fmla="*/ 182033 h 198966"/>
                    <a:gd name="connsiteX1" fmla="*/ 101600 w 596900"/>
                    <a:gd name="connsiteY1" fmla="*/ 16933 h 198966"/>
                    <a:gd name="connsiteX2" fmla="*/ 177800 w 596900"/>
                    <a:gd name="connsiteY2" fmla="*/ 194733 h 198966"/>
                    <a:gd name="connsiteX3" fmla="*/ 266700 w 596900"/>
                    <a:gd name="connsiteY3" fmla="*/ 42333 h 198966"/>
                    <a:gd name="connsiteX4" fmla="*/ 342900 w 596900"/>
                    <a:gd name="connsiteY4" fmla="*/ 194733 h 198966"/>
                    <a:gd name="connsiteX5" fmla="*/ 419100 w 596900"/>
                    <a:gd name="connsiteY5" fmla="*/ 29633 h 198966"/>
                    <a:gd name="connsiteX6" fmla="*/ 508000 w 596900"/>
                    <a:gd name="connsiteY6" fmla="*/ 194733 h 198966"/>
                    <a:gd name="connsiteX7" fmla="*/ 584200 w 596900"/>
                    <a:gd name="connsiteY7" fmla="*/ 29633 h 198966"/>
                    <a:gd name="connsiteX8" fmla="*/ 584200 w 596900"/>
                    <a:gd name="connsiteY8" fmla="*/ 16933 h 19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6900" h="198966">
                      <a:moveTo>
                        <a:pt x="0" y="182033"/>
                      </a:moveTo>
                      <a:cubicBezTo>
                        <a:pt x="35983" y="98424"/>
                        <a:pt x="71967" y="14816"/>
                        <a:pt x="101600" y="16933"/>
                      </a:cubicBezTo>
                      <a:cubicBezTo>
                        <a:pt x="131233" y="19050"/>
                        <a:pt x="150283" y="190500"/>
                        <a:pt x="177800" y="194733"/>
                      </a:cubicBezTo>
                      <a:cubicBezTo>
                        <a:pt x="205317" y="198966"/>
                        <a:pt x="239183" y="42333"/>
                        <a:pt x="266700" y="42333"/>
                      </a:cubicBezTo>
                      <a:cubicBezTo>
                        <a:pt x="294217" y="42333"/>
                        <a:pt x="317500" y="196850"/>
                        <a:pt x="342900" y="194733"/>
                      </a:cubicBezTo>
                      <a:cubicBezTo>
                        <a:pt x="368300" y="192616"/>
                        <a:pt x="391583" y="29633"/>
                        <a:pt x="419100" y="29633"/>
                      </a:cubicBezTo>
                      <a:cubicBezTo>
                        <a:pt x="446617" y="29633"/>
                        <a:pt x="480483" y="194733"/>
                        <a:pt x="508000" y="194733"/>
                      </a:cubicBezTo>
                      <a:cubicBezTo>
                        <a:pt x="535517" y="194733"/>
                        <a:pt x="571500" y="59266"/>
                        <a:pt x="584200" y="29633"/>
                      </a:cubicBezTo>
                      <a:cubicBezTo>
                        <a:pt x="596900" y="0"/>
                        <a:pt x="584200" y="16933"/>
                        <a:pt x="584200" y="16933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 bwMode="auto">
                <a:xfrm rot="1216612">
                  <a:off x="2120900" y="3373967"/>
                  <a:ext cx="596900" cy="198966"/>
                </a:xfrm>
                <a:custGeom>
                  <a:avLst/>
                  <a:gdLst>
                    <a:gd name="connsiteX0" fmla="*/ 0 w 596900"/>
                    <a:gd name="connsiteY0" fmla="*/ 182033 h 198966"/>
                    <a:gd name="connsiteX1" fmla="*/ 101600 w 596900"/>
                    <a:gd name="connsiteY1" fmla="*/ 16933 h 198966"/>
                    <a:gd name="connsiteX2" fmla="*/ 177800 w 596900"/>
                    <a:gd name="connsiteY2" fmla="*/ 194733 h 198966"/>
                    <a:gd name="connsiteX3" fmla="*/ 266700 w 596900"/>
                    <a:gd name="connsiteY3" fmla="*/ 42333 h 198966"/>
                    <a:gd name="connsiteX4" fmla="*/ 342900 w 596900"/>
                    <a:gd name="connsiteY4" fmla="*/ 194733 h 198966"/>
                    <a:gd name="connsiteX5" fmla="*/ 419100 w 596900"/>
                    <a:gd name="connsiteY5" fmla="*/ 29633 h 198966"/>
                    <a:gd name="connsiteX6" fmla="*/ 508000 w 596900"/>
                    <a:gd name="connsiteY6" fmla="*/ 194733 h 198966"/>
                    <a:gd name="connsiteX7" fmla="*/ 584200 w 596900"/>
                    <a:gd name="connsiteY7" fmla="*/ 29633 h 198966"/>
                    <a:gd name="connsiteX8" fmla="*/ 584200 w 596900"/>
                    <a:gd name="connsiteY8" fmla="*/ 16933 h 19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96900" h="198966">
                      <a:moveTo>
                        <a:pt x="0" y="182033"/>
                      </a:moveTo>
                      <a:cubicBezTo>
                        <a:pt x="35983" y="98424"/>
                        <a:pt x="71967" y="14816"/>
                        <a:pt x="101600" y="16933"/>
                      </a:cubicBezTo>
                      <a:cubicBezTo>
                        <a:pt x="131233" y="19050"/>
                        <a:pt x="150283" y="190500"/>
                        <a:pt x="177800" y="194733"/>
                      </a:cubicBezTo>
                      <a:cubicBezTo>
                        <a:pt x="205317" y="198966"/>
                        <a:pt x="239183" y="42333"/>
                        <a:pt x="266700" y="42333"/>
                      </a:cubicBezTo>
                      <a:cubicBezTo>
                        <a:pt x="294217" y="42333"/>
                        <a:pt x="317500" y="196850"/>
                        <a:pt x="342900" y="194733"/>
                      </a:cubicBezTo>
                      <a:cubicBezTo>
                        <a:pt x="368300" y="192616"/>
                        <a:pt x="391583" y="29633"/>
                        <a:pt x="419100" y="29633"/>
                      </a:cubicBezTo>
                      <a:cubicBezTo>
                        <a:pt x="446617" y="29633"/>
                        <a:pt x="480483" y="194733"/>
                        <a:pt x="508000" y="194733"/>
                      </a:cubicBezTo>
                      <a:cubicBezTo>
                        <a:pt x="535517" y="194733"/>
                        <a:pt x="571500" y="59266"/>
                        <a:pt x="584200" y="29633"/>
                      </a:cubicBezTo>
                      <a:cubicBezTo>
                        <a:pt x="596900" y="0"/>
                        <a:pt x="584200" y="16933"/>
                        <a:pt x="584200" y="16933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chemeClr val="accent6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" name="Group 55"/>
              <p:cNvGrpSpPr/>
              <p:nvPr/>
            </p:nvGrpSpPr>
            <p:grpSpPr>
              <a:xfrm>
                <a:off x="2730500" y="4419600"/>
                <a:ext cx="596900" cy="954818"/>
                <a:chOff x="2260600" y="4254500"/>
                <a:chExt cx="596900" cy="954818"/>
              </a:xfrm>
            </p:grpSpPr>
            <p:sp>
              <p:nvSpPr>
                <p:cNvPr id="47" name="Oval 46"/>
                <p:cNvSpPr/>
                <p:nvPr/>
              </p:nvSpPr>
              <p:spPr bwMode="auto">
                <a:xfrm>
                  <a:off x="2260600" y="4254500"/>
                  <a:ext cx="596900" cy="546100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triangl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sz="26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-112" charset="0"/>
                    </a:rPr>
                    <a:t>sink</a:t>
                  </a:r>
                  <a:endParaRPr kumimoji="1" lang="en-US" sz="2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</a:endParaRPr>
                </a:p>
              </p:txBody>
            </p:sp>
            <p:grpSp>
              <p:nvGrpSpPr>
                <p:cNvPr id="5" name="Group 54"/>
                <p:cNvGrpSpPr/>
                <p:nvPr/>
              </p:nvGrpSpPr>
              <p:grpSpPr>
                <a:xfrm>
                  <a:off x="2336006" y="4763294"/>
                  <a:ext cx="470694" cy="446024"/>
                  <a:chOff x="2336006" y="4763294"/>
                  <a:chExt cx="470694" cy="446024"/>
                </a:xfrm>
              </p:grpSpPr>
              <p:cxnSp>
                <p:nvCxnSpPr>
                  <p:cNvPr id="51" name="Straight Connector 50"/>
                  <p:cNvCxnSpPr/>
                  <p:nvPr/>
                </p:nvCxnSpPr>
                <p:spPr bwMode="auto">
                  <a:xfrm rot="5400000">
                    <a:off x="2444750" y="4895850"/>
                    <a:ext cx="266700" cy="15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47625" cap="flat" cmpd="sng" algn="ctr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52" name="Straight Connector 51"/>
                  <p:cNvCxnSpPr/>
                  <p:nvPr/>
                </p:nvCxnSpPr>
                <p:spPr bwMode="auto">
                  <a:xfrm rot="10800000" flipV="1">
                    <a:off x="2336006" y="5054600"/>
                    <a:ext cx="470694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47625" cap="flat" cmpd="sng" algn="ctr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53" name="Straight Connector 52"/>
                  <p:cNvCxnSpPr/>
                  <p:nvPr/>
                </p:nvCxnSpPr>
                <p:spPr bwMode="auto">
                  <a:xfrm rot="10800000" flipV="1">
                    <a:off x="2380996" y="5130800"/>
                    <a:ext cx="374904" cy="794"/>
                  </a:xfrm>
                  <a:prstGeom prst="line">
                    <a:avLst/>
                  </a:prstGeom>
                  <a:solidFill>
                    <a:schemeClr val="accent1"/>
                  </a:solidFill>
                  <a:ln w="47625" cap="flat" cmpd="sng" algn="ctr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  <p:cxnSp>
                <p:nvCxnSpPr>
                  <p:cNvPr id="54" name="Straight Connector 53"/>
                  <p:cNvCxnSpPr/>
                  <p:nvPr/>
                </p:nvCxnSpPr>
                <p:spPr bwMode="auto">
                  <a:xfrm rot="10800000" flipV="1">
                    <a:off x="2430780" y="5209318"/>
                    <a:ext cx="274320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47625" cap="flat" cmpd="sng" algn="ctr">
                    <a:solidFill>
                      <a:schemeClr val="accent6">
                        <a:lumMod val="50000"/>
                      </a:schemeClr>
                    </a:solidFill>
                    <a:prstDash val="solid"/>
                    <a:round/>
                    <a:headEnd type="none" w="sm" len="sm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26" name="Right Arrow 25"/>
              <p:cNvSpPr/>
              <p:nvPr/>
            </p:nvSpPr>
            <p:spPr bwMode="auto">
              <a:xfrm>
                <a:off x="1688113" y="4391544"/>
                <a:ext cx="548559" cy="602901"/>
              </a:xfrm>
              <a:prstGeom prst="rightArrow">
                <a:avLst/>
              </a:prstGeom>
              <a:noFill/>
              <a:ln w="69850" cap="flat" cmpd="dbl" algn="ctr">
                <a:solidFill>
                  <a:schemeClr val="accent6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</a:endParaRPr>
              </a:p>
            </p:txBody>
          </p:sp>
          <p:cxnSp>
            <p:nvCxnSpPr>
              <p:cNvPr id="28" name="Curved Connector 27"/>
              <p:cNvCxnSpPr>
                <a:stCxn id="32" idx="4"/>
                <a:endCxn id="47" idx="1"/>
              </p:cNvCxnSpPr>
              <p:nvPr/>
            </p:nvCxnSpPr>
            <p:spPr bwMode="auto">
              <a:xfrm rot="16200000" flipH="1">
                <a:off x="1629320" y="3310980"/>
                <a:ext cx="1210274" cy="1166914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317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9" name="Curved Connector 28"/>
              <p:cNvCxnSpPr>
                <a:endCxn id="47" idx="7"/>
              </p:cNvCxnSpPr>
              <p:nvPr/>
            </p:nvCxnSpPr>
            <p:spPr bwMode="auto">
              <a:xfrm rot="5400000">
                <a:off x="3231006" y="3298280"/>
                <a:ext cx="1210274" cy="1192314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317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5" name="Curved Connector 34"/>
              <p:cNvCxnSpPr/>
              <p:nvPr/>
            </p:nvCxnSpPr>
            <p:spPr bwMode="auto">
              <a:xfrm rot="16200000" flipH="1">
                <a:off x="2691257" y="4103245"/>
                <a:ext cx="664172" cy="1487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317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8" name="Curved Connector 37"/>
              <p:cNvCxnSpPr>
                <a:stCxn id="31" idx="0"/>
                <a:endCxn id="47" idx="1"/>
              </p:cNvCxnSpPr>
              <p:nvPr/>
            </p:nvCxnSpPr>
            <p:spPr bwMode="auto">
              <a:xfrm rot="16200000" flipH="1" flipV="1">
                <a:off x="1951887" y="3349485"/>
                <a:ext cx="2016115" cy="284061"/>
              </a:xfrm>
              <a:prstGeom prst="curvedConnector5">
                <a:avLst>
                  <a:gd name="adj1" fmla="val -11339"/>
                  <a:gd name="adj2" fmla="val 662807"/>
                  <a:gd name="adj3" fmla="val 82174"/>
                </a:avLst>
              </a:prstGeom>
              <a:solidFill>
                <a:schemeClr val="accent1"/>
              </a:solidFill>
              <a:ln w="3175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36" name="Oval 35"/>
            <p:cNvSpPr/>
            <p:nvPr/>
          </p:nvSpPr>
          <p:spPr bwMode="auto">
            <a:xfrm>
              <a:off x="2239846" y="1831468"/>
              <a:ext cx="330200" cy="330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2231826" y="2745868"/>
              <a:ext cx="330200" cy="330200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3448"/>
            <a:ext cx="7772400" cy="685800"/>
          </a:xfrm>
        </p:spPr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88616"/>
            <a:ext cx="8268970" cy="5132810"/>
          </a:xfrm>
        </p:spPr>
        <p:txBody>
          <a:bodyPr/>
          <a:lstStyle/>
          <a:p>
            <a:r>
              <a:rPr lang="en-US" sz="2800" dirty="0" smtClean="0"/>
              <a:t>Danai Koutra, CMU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/>
              <a:t>Node and graph similarity,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/>
              <a:t>   summarization, pattern mining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 </a:t>
            </a:r>
            <a:r>
              <a:rPr lang="en-US" sz="2200" dirty="0" smtClean="0">
                <a:hlinkClick r:id="rId2"/>
              </a:rPr>
              <a:t>http://www.cs.cmu.edu/~dkoutra/</a:t>
            </a:r>
            <a:endParaRPr lang="en-US" sz="2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7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Tina </a:t>
            </a:r>
            <a:r>
              <a:rPr lang="en-US" sz="2800" dirty="0" err="1" smtClean="0"/>
              <a:t>Eliassi-Rad</a:t>
            </a:r>
            <a:r>
              <a:rPr lang="en-US" sz="2800" dirty="0" smtClean="0"/>
              <a:t>, Rutgers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/>
              <a:t>Data mining, machine learning,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/>
              <a:t>   big complex networks analysis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hlinkClick r:id="rId3"/>
              </a:rPr>
              <a:t>http://eliassi.org/</a:t>
            </a:r>
            <a:endParaRPr lang="en-US" sz="2200" dirty="0" smtClean="0"/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z="500" dirty="0" smtClean="0"/>
          </a:p>
          <a:p>
            <a:r>
              <a:rPr lang="en-US" sz="2800" dirty="0" smtClean="0"/>
              <a:t>Christos Faloutsos, CMU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500" dirty="0" smtClean="0"/>
              <a:t>Graph and stream mining, …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hlinkClick r:id="rId4"/>
              </a:rPr>
              <a:t>http://www.cs.cmu.edu/~christos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7192F-BC13-4247-B5B9-A1909753358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4765" y="2812354"/>
            <a:ext cx="1340911" cy="1651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483" y="4639756"/>
            <a:ext cx="1344168" cy="1553170"/>
          </a:xfrm>
          <a:prstGeom prst="rect">
            <a:avLst/>
          </a:prstGeom>
        </p:spPr>
      </p:pic>
      <p:pic>
        <p:nvPicPr>
          <p:cNvPr id="8" name="Picture 7" descr="me_webpag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976" y="920395"/>
            <a:ext cx="1346572" cy="16194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655053" y="922421"/>
            <a:ext cx="8101263" cy="3569368"/>
          </a:xfrm>
          <a:prstGeom prst="rect">
            <a:avLst/>
          </a:prstGeom>
          <a:solidFill>
            <a:schemeClr val="bg1">
              <a:alpha val="53000"/>
            </a:schemeClr>
          </a:solidFill>
          <a:ln w="28575" cap="flat" cmpd="sng" algn="ctr">
            <a:solidFill>
              <a:schemeClr val="bg1">
                <a:alpha val="39000"/>
              </a:schemeClr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Cycle-free Effective Conductance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5091254"/>
          </a:xfrm>
        </p:spPr>
        <p:txBody>
          <a:bodyPr/>
          <a:lstStyle/>
          <a:p>
            <a:r>
              <a:rPr lang="en-US" dirty="0" smtClean="0"/>
              <a:t>improves on Effective Conductance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EC</a:t>
            </a:r>
            <a:r>
              <a:rPr lang="en-US" baseline="-25000" dirty="0" err="1" smtClean="0"/>
              <a:t>cf</a:t>
            </a:r>
            <a:r>
              <a:rPr lang="en-US" dirty="0" smtClean="0"/>
              <a:t> = </a:t>
            </a:r>
            <a:r>
              <a:rPr lang="en-US" dirty="0" err="1" smtClean="0"/>
              <a:t>deg(s</a:t>
            </a:r>
            <a:r>
              <a:rPr lang="en-US" dirty="0" smtClean="0"/>
              <a:t>) * </a:t>
            </a:r>
            <a:r>
              <a:rPr lang="en-US" dirty="0" err="1" smtClean="0"/>
              <a:t>P(s</a:t>
            </a:r>
            <a:r>
              <a:rPr lang="en-US" dirty="0" smtClean="0"/>
              <a:t> -&gt; 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b="1" dirty="0" smtClean="0"/>
              <a:t>without revisiting any node</a:t>
            </a:r>
            <a:r>
              <a:rPr lang="en-US" dirty="0" smtClean="0"/>
              <a:t>)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9600" y="59641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</a:t>
            </a:r>
            <a:r>
              <a:rPr lang="en-US" sz="2800" dirty="0" err="1" smtClean="0"/>
              <a:t>Koren</a:t>
            </a:r>
            <a:r>
              <a:rPr lang="en-US" sz="2800" dirty="0" smtClean="0"/>
              <a:t>+ ’07]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Cycle-free Effective Conductance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idx="1"/>
          </p:nvPr>
        </p:nvSpPr>
        <p:spPr>
          <a:xfrm>
            <a:off x="685800" y="1143000"/>
            <a:ext cx="8458200" cy="5091254"/>
          </a:xfrm>
        </p:spPr>
        <p:txBody>
          <a:bodyPr/>
          <a:lstStyle/>
          <a:p>
            <a:r>
              <a:rPr lang="en-US" dirty="0" smtClean="0"/>
              <a:t>improves on Effective Conductance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EC</a:t>
            </a:r>
            <a:r>
              <a:rPr lang="en-US" baseline="-25000" dirty="0" err="1" smtClean="0"/>
              <a:t>cf</a:t>
            </a:r>
            <a:r>
              <a:rPr lang="en-US" dirty="0" smtClean="0"/>
              <a:t> = </a:t>
            </a:r>
            <a:r>
              <a:rPr lang="en-US" dirty="0" err="1" smtClean="0"/>
              <a:t>deg(s</a:t>
            </a:r>
            <a:r>
              <a:rPr lang="en-US" dirty="0" smtClean="0"/>
              <a:t>) * </a:t>
            </a:r>
            <a:r>
              <a:rPr lang="en-US" dirty="0" err="1" smtClean="0"/>
              <a:t>P(s</a:t>
            </a:r>
            <a:r>
              <a:rPr lang="en-US" dirty="0" smtClean="0"/>
              <a:t> -&gt; </a:t>
            </a:r>
            <a:r>
              <a:rPr lang="en-US" dirty="0" err="1" smtClean="0"/>
              <a:t>t</a:t>
            </a:r>
            <a:r>
              <a:rPr lang="en-US" dirty="0" smtClean="0"/>
              <a:t> </a:t>
            </a:r>
            <a:r>
              <a:rPr lang="en-US" b="1" dirty="0" smtClean="0"/>
              <a:t>without revisiting any node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Relies on all paths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2600" dirty="0" smtClean="0"/>
              <a:t>(not just shortest, or max-cut)</a:t>
            </a:r>
          </a:p>
          <a:p>
            <a:pPr>
              <a:buFontTx/>
              <a:buChar char="-"/>
            </a:pPr>
            <a:r>
              <a:rPr lang="en-US" dirty="0" smtClean="0"/>
              <a:t>solves the problem of degree-1 nodes</a:t>
            </a:r>
          </a:p>
          <a:p>
            <a:pPr>
              <a:buFontTx/>
              <a:buChar char="-"/>
            </a:pPr>
            <a:r>
              <a:rPr lang="en-US" dirty="0" smtClean="0"/>
              <a:t>monotonic</a:t>
            </a:r>
          </a:p>
          <a:p>
            <a:pPr>
              <a:buFontTx/>
              <a:buChar char="-"/>
            </a:pPr>
            <a:r>
              <a:rPr lang="en-US" dirty="0" smtClean="0"/>
              <a:t>asymmetry     </a:t>
            </a:r>
            <a:r>
              <a:rPr lang="en-US" dirty="0" err="1" smtClean="0"/>
              <a:t>EC</a:t>
            </a:r>
            <a:r>
              <a:rPr lang="en-US" baseline="-25000" dirty="0" err="1" smtClean="0"/>
              <a:t>cf</a:t>
            </a:r>
            <a:r>
              <a:rPr lang="en-US" dirty="0" err="1" smtClean="0"/>
              <a:t>(s,t</a:t>
            </a:r>
            <a:r>
              <a:rPr lang="en-US" dirty="0" smtClean="0"/>
              <a:t>) ≠ </a:t>
            </a:r>
            <a:r>
              <a:rPr lang="en-US" dirty="0" err="1" smtClean="0"/>
              <a:t>EC</a:t>
            </a:r>
            <a:r>
              <a:rPr lang="en-US" baseline="-25000" dirty="0" err="1" smtClean="0"/>
              <a:t>cf</a:t>
            </a:r>
            <a:r>
              <a:rPr lang="en-US" dirty="0" err="1" smtClean="0"/>
              <a:t>(t,s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9600" y="59641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</a:t>
            </a:r>
            <a:r>
              <a:rPr lang="en-US" sz="2800" dirty="0" err="1" smtClean="0"/>
              <a:t>Koren</a:t>
            </a:r>
            <a:r>
              <a:rPr lang="en-US" sz="2800" dirty="0" smtClean="0"/>
              <a:t>+ ’07]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9958" y="3273258"/>
            <a:ext cx="557784" cy="5577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411" y="4080710"/>
            <a:ext cx="557784" cy="557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0758" y="4767847"/>
            <a:ext cx="557784" cy="557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231" y="5357395"/>
            <a:ext cx="723900" cy="7239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Roles</a:t>
            </a:r>
          </a:p>
          <a:p>
            <a:r>
              <a:rPr lang="en-US" dirty="0" smtClean="0"/>
              <a:t>Node Proximity</a:t>
            </a:r>
          </a:p>
          <a:p>
            <a:pPr lvl="1"/>
            <a:r>
              <a:rPr lang="en-US" dirty="0" smtClean="0"/>
              <a:t>Graph-theoretic Approaches</a:t>
            </a:r>
          </a:p>
          <a:p>
            <a:pPr lvl="1"/>
            <a:r>
              <a:rPr lang="en-US" dirty="0" smtClean="0"/>
              <a:t>Effective Conductance</a:t>
            </a:r>
          </a:p>
          <a:p>
            <a:pPr lvl="1"/>
            <a:r>
              <a:rPr lang="en-US" dirty="0" smtClean="0"/>
              <a:t>Guilt-by-association techniques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4583" name="Picture 7" descr="energygen-ro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86935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74721" y="3082410"/>
            <a:ext cx="5580079" cy="587375"/>
          </a:xfrm>
          <a:prstGeom prst="rect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Guilt-by-Association Techniques</a:t>
            </a:r>
            <a:endParaRPr lang="en-US" dirty="0"/>
          </a:p>
        </p:txBody>
      </p:sp>
      <p:pic>
        <p:nvPicPr>
          <p:cNvPr id="231427" name="Content Placeholder 13" descr="graph_gult_by_assoc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1" t="-18629" b="-18629"/>
          <a:stretch>
            <a:fillRect/>
          </a:stretch>
        </p:blipFill>
        <p:spPr>
          <a:xfrm>
            <a:off x="419960" y="829733"/>
            <a:ext cx="6150173" cy="5091254"/>
          </a:xfrm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31426" name="TextBox 3"/>
          <p:cNvSpPr txBox="1">
            <a:spLocks noChangeArrowheads="1"/>
          </p:cNvSpPr>
          <p:nvPr/>
        </p:nvSpPr>
        <p:spPr bwMode="auto">
          <a:xfrm>
            <a:off x="4978400" y="1299100"/>
            <a:ext cx="40814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1" dirty="0">
                <a:latin typeface="Trebuchet MS"/>
              </a:rPr>
              <a:t>Given</a:t>
            </a:r>
            <a:r>
              <a:rPr lang="en-US" sz="2800" dirty="0">
                <a:latin typeface="Trebuchet MS"/>
              </a:rPr>
              <a:t>: 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dirty="0">
                <a:latin typeface="Trebuchet MS"/>
              </a:rPr>
              <a:t> graph and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sz="2800" dirty="0">
                <a:latin typeface="Trebuchet MS"/>
              </a:rPr>
              <a:t> few labeled nodes</a:t>
            </a:r>
          </a:p>
        </p:txBody>
      </p:sp>
      <p:sp>
        <p:nvSpPr>
          <p:cNvPr id="231428" name="TextBox 5"/>
          <p:cNvSpPr txBox="1">
            <a:spLocks noChangeArrowheads="1"/>
          </p:cNvSpPr>
          <p:nvPr/>
        </p:nvSpPr>
        <p:spPr bwMode="auto">
          <a:xfrm>
            <a:off x="4968875" y="2746891"/>
            <a:ext cx="417512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2800" b="1" dirty="0">
                <a:latin typeface="Trebuchet MS"/>
              </a:rPr>
              <a:t>Find</a:t>
            </a:r>
            <a:r>
              <a:rPr lang="en-US" sz="2800" dirty="0">
                <a:latin typeface="Trebuchet MS"/>
              </a:rPr>
              <a:t>: class (</a:t>
            </a:r>
            <a:r>
              <a:rPr lang="en-US" sz="2800" dirty="0">
                <a:solidFill>
                  <a:srgbClr val="FF0000"/>
                </a:solidFill>
                <a:latin typeface="Trebuchet MS"/>
              </a:rPr>
              <a:t>red</a:t>
            </a:r>
            <a:r>
              <a:rPr lang="en-US" sz="2800" dirty="0">
                <a:latin typeface="Trebuchet MS"/>
              </a:rPr>
              <a:t>/</a:t>
            </a:r>
            <a:r>
              <a:rPr lang="en-US" sz="2800" dirty="0">
                <a:solidFill>
                  <a:srgbClr val="008000"/>
                </a:solidFill>
                <a:latin typeface="Trebuchet MS"/>
              </a:rPr>
              <a:t>green</a:t>
            </a:r>
            <a:r>
              <a:rPr lang="en-US" sz="2800" dirty="0">
                <a:latin typeface="Trebuchet MS"/>
              </a:rPr>
              <a:t>)</a:t>
            </a:r>
          </a:p>
          <a:p>
            <a:pPr algn="l" eaLnBrk="1" hangingPunct="1"/>
            <a:r>
              <a:rPr lang="en-US" sz="2800" dirty="0">
                <a:latin typeface="Trebuchet MS"/>
              </a:rPr>
              <a:t>        </a:t>
            </a:r>
            <a:r>
              <a:rPr lang="en-US" sz="2800" dirty="0" smtClean="0">
                <a:latin typeface="Trebuchet MS"/>
              </a:rPr>
              <a:t> for </a:t>
            </a:r>
            <a:r>
              <a:rPr lang="en-US" sz="2800" dirty="0">
                <a:latin typeface="Trebuchet MS"/>
              </a:rPr>
              <a:t>rest nodes</a:t>
            </a:r>
          </a:p>
          <a:p>
            <a:pPr algn="l" eaLnBrk="1" hangingPunct="1"/>
            <a:r>
              <a:rPr lang="en-US" sz="2800" b="1" dirty="0">
                <a:latin typeface="Trebuchet MS"/>
              </a:rPr>
              <a:t>Assuming</a:t>
            </a:r>
            <a:r>
              <a:rPr lang="en-US" sz="2800" dirty="0">
                <a:latin typeface="Trebuchet MS"/>
              </a:rPr>
              <a:t>: network</a:t>
            </a:r>
          </a:p>
          <a:p>
            <a:pPr algn="l" eaLnBrk="1" hangingPunct="1"/>
            <a:r>
              <a:rPr lang="en-US" sz="2800" dirty="0">
                <a:latin typeface="Trebuchet MS"/>
              </a:rPr>
              <a:t>        </a:t>
            </a:r>
            <a:r>
              <a:rPr lang="en-US" sz="2800" dirty="0" smtClean="0">
                <a:latin typeface="Trebuchet MS"/>
              </a:rPr>
              <a:t> effect </a:t>
            </a:r>
            <a:r>
              <a:rPr lang="en-US" dirty="0" smtClean="0">
                <a:latin typeface="Trebuchet MS"/>
              </a:rPr>
              <a:t>(</a:t>
            </a:r>
            <a:r>
              <a:rPr lang="en-US" dirty="0">
                <a:latin typeface="Trebuchet MS"/>
              </a:rPr>
              <a:t>homophily</a:t>
            </a:r>
            <a:r>
              <a:rPr lang="en-US" dirty="0" smtClean="0">
                <a:latin typeface="Trebuchet MS"/>
              </a:rPr>
              <a:t>/ </a:t>
            </a:r>
          </a:p>
          <a:p>
            <a:pPr algn="l" eaLnBrk="1" hangingPunct="1"/>
            <a:r>
              <a:rPr lang="en-US" dirty="0" smtClean="0">
                <a:latin typeface="Trebuchet MS"/>
              </a:rPr>
              <a:t>          heterophily)</a:t>
            </a:r>
            <a:endParaRPr lang="en-US" dirty="0"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1334" y="1220055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+mn-ea"/>
                <a:cs typeface="+mn-cs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0640" y="3283259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+mn-ea"/>
                <a:cs typeface="+mn-cs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518" y="1934121"/>
            <a:ext cx="63629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n w="15875"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+mn-ea"/>
                <a:cs typeface="+mn-cs"/>
              </a:rPr>
              <a:t>?</a:t>
            </a:r>
          </a:p>
        </p:txBody>
      </p:sp>
      <p:sp>
        <p:nvSpPr>
          <p:cNvPr id="11" name="Donut 10"/>
          <p:cNvSpPr/>
          <p:nvPr/>
        </p:nvSpPr>
        <p:spPr>
          <a:xfrm>
            <a:off x="406400" y="3521075"/>
            <a:ext cx="636588" cy="566738"/>
          </a:xfrm>
          <a:prstGeom prst="donut">
            <a:avLst>
              <a:gd name="adj" fmla="val 8606"/>
            </a:avLst>
          </a:prstGeom>
          <a:solidFill>
            <a:srgbClr val="FFFF00">
              <a:alpha val="83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1430338" y="3020482"/>
            <a:ext cx="635000" cy="568325"/>
          </a:xfrm>
          <a:prstGeom prst="donut">
            <a:avLst>
              <a:gd name="adj" fmla="val 8606"/>
            </a:avLst>
          </a:prstGeom>
          <a:solidFill>
            <a:srgbClr val="FFFF00">
              <a:alpha val="83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216280" y="2486554"/>
            <a:ext cx="636588" cy="568325"/>
          </a:xfrm>
          <a:prstGeom prst="donut">
            <a:avLst>
              <a:gd name="adj" fmla="val 8606"/>
            </a:avLst>
          </a:prstGeom>
          <a:solidFill>
            <a:srgbClr val="FFFF00">
              <a:alpha val="83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2791358" y="3354388"/>
            <a:ext cx="636587" cy="568325"/>
          </a:xfrm>
          <a:prstGeom prst="donut">
            <a:avLst>
              <a:gd name="adj" fmla="val 8606"/>
            </a:avLst>
          </a:prstGeom>
          <a:solidFill>
            <a:srgbClr val="FFFF00">
              <a:alpha val="83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2146832" y="4140730"/>
            <a:ext cx="636587" cy="566737"/>
          </a:xfrm>
          <a:prstGeom prst="donut">
            <a:avLst>
              <a:gd name="adj" fmla="val 8606"/>
            </a:avLst>
          </a:prstGeom>
          <a:solidFill>
            <a:srgbClr val="FFFF00">
              <a:alpha val="83000"/>
            </a:srgbClr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1440" name="Rectangle 18"/>
          <p:cNvSpPr>
            <a:spLocks noChangeArrowheads="1"/>
          </p:cNvSpPr>
          <p:nvPr/>
        </p:nvSpPr>
        <p:spPr bwMode="auto">
          <a:xfrm>
            <a:off x="2641600" y="5384800"/>
            <a:ext cx="698500" cy="5461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1441" name="Straight Connector 20"/>
          <p:cNvCxnSpPr>
            <a:cxnSpLocks noChangeShapeType="1"/>
            <a:stCxn id="231440" idx="0"/>
            <a:endCxn id="231440" idx="2"/>
          </p:cNvCxnSpPr>
          <p:nvPr/>
        </p:nvCxnSpPr>
        <p:spPr bwMode="auto">
          <a:xfrm rot="16200000" flipH="1">
            <a:off x="2717801" y="5657850"/>
            <a:ext cx="546100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42" name="Straight Connector 22"/>
          <p:cNvCxnSpPr>
            <a:cxnSpLocks noChangeShapeType="1"/>
            <a:stCxn id="231440" idx="1"/>
            <a:endCxn id="231440" idx="3"/>
          </p:cNvCxnSpPr>
          <p:nvPr/>
        </p:nvCxnSpPr>
        <p:spPr bwMode="auto">
          <a:xfrm rot="10800000" flipH="1">
            <a:off x="2641600" y="5657850"/>
            <a:ext cx="6985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/>
          <p:nvPr/>
        </p:nvSpPr>
        <p:spPr bwMode="auto">
          <a:xfrm>
            <a:off x="2641600" y="53848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2997200" y="56642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231445" name="Rectangle 25"/>
          <p:cNvSpPr>
            <a:spLocks noChangeArrowheads="1"/>
          </p:cNvSpPr>
          <p:nvPr/>
        </p:nvSpPr>
        <p:spPr bwMode="auto">
          <a:xfrm>
            <a:off x="3835400" y="5372100"/>
            <a:ext cx="698500" cy="5461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31446" name="Straight Connector 26"/>
          <p:cNvCxnSpPr>
            <a:cxnSpLocks noChangeShapeType="1"/>
            <a:stCxn id="231445" idx="0"/>
            <a:endCxn id="231445" idx="2"/>
          </p:cNvCxnSpPr>
          <p:nvPr/>
        </p:nvCxnSpPr>
        <p:spPr bwMode="auto">
          <a:xfrm rot="16200000" flipH="1">
            <a:off x="3911601" y="5645150"/>
            <a:ext cx="546100" cy="317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447" name="Straight Connector 27"/>
          <p:cNvCxnSpPr>
            <a:cxnSpLocks noChangeShapeType="1"/>
            <a:stCxn id="231445" idx="1"/>
            <a:endCxn id="231445" idx="3"/>
          </p:cNvCxnSpPr>
          <p:nvPr/>
        </p:nvCxnSpPr>
        <p:spPr bwMode="auto">
          <a:xfrm rot="10800000" flipH="1">
            <a:off x="3835400" y="5645150"/>
            <a:ext cx="6985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28"/>
          <p:cNvSpPr/>
          <p:nvPr/>
        </p:nvSpPr>
        <p:spPr bwMode="auto">
          <a:xfrm>
            <a:off x="3835400" y="56388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191000" y="53721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231450" name="Rectangle 35"/>
          <p:cNvSpPr>
            <a:spLocks noChangeArrowheads="1"/>
          </p:cNvSpPr>
          <p:nvPr/>
        </p:nvSpPr>
        <p:spPr bwMode="auto">
          <a:xfrm>
            <a:off x="4978400" y="5372100"/>
            <a:ext cx="330200" cy="279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5334000" y="53721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231452" name="Rectangle 37"/>
          <p:cNvSpPr>
            <a:spLocks noChangeArrowheads="1"/>
          </p:cNvSpPr>
          <p:nvPr/>
        </p:nvSpPr>
        <p:spPr bwMode="auto">
          <a:xfrm>
            <a:off x="5334000" y="5676900"/>
            <a:ext cx="330200" cy="279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38"/>
          <p:cNvSpPr/>
          <p:nvPr/>
        </p:nvSpPr>
        <p:spPr bwMode="auto">
          <a:xfrm>
            <a:off x="5334000" y="59817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231454" name="Rectangle 39"/>
          <p:cNvSpPr>
            <a:spLocks noChangeArrowheads="1"/>
          </p:cNvSpPr>
          <p:nvPr/>
        </p:nvSpPr>
        <p:spPr bwMode="auto">
          <a:xfrm>
            <a:off x="4978400" y="5981700"/>
            <a:ext cx="330200" cy="279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4978400" y="56769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231456" name="Rectangle 41"/>
          <p:cNvSpPr>
            <a:spLocks noChangeArrowheads="1"/>
          </p:cNvSpPr>
          <p:nvPr/>
        </p:nvSpPr>
        <p:spPr bwMode="auto">
          <a:xfrm>
            <a:off x="5676900" y="5372100"/>
            <a:ext cx="330200" cy="2794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 bwMode="auto">
          <a:xfrm>
            <a:off x="5681133" y="56769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681133" y="5981700"/>
            <a:ext cx="330200" cy="279400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231460" name="TextBox 45"/>
          <p:cNvSpPr txBox="1">
            <a:spLocks noChangeArrowheads="1"/>
          </p:cNvSpPr>
          <p:nvPr/>
        </p:nvSpPr>
        <p:spPr bwMode="auto">
          <a:xfrm>
            <a:off x="1600200" y="5232400"/>
            <a:ext cx="66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6"/>
                </a:solidFill>
              </a:rPr>
              <a:t>red</a:t>
            </a:r>
          </a:p>
        </p:txBody>
      </p:sp>
      <p:sp>
        <p:nvSpPr>
          <p:cNvPr id="231461" name="TextBox 46"/>
          <p:cNvSpPr txBox="1">
            <a:spLocks noChangeArrowheads="1"/>
          </p:cNvSpPr>
          <p:nvPr/>
        </p:nvSpPr>
        <p:spPr bwMode="auto">
          <a:xfrm>
            <a:off x="1566863" y="5524500"/>
            <a:ext cx="1038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231462" name="TextBox 47"/>
          <p:cNvSpPr txBox="1">
            <a:spLocks noChangeArrowheads="1"/>
          </p:cNvSpPr>
          <p:nvPr/>
        </p:nvSpPr>
        <p:spPr bwMode="auto">
          <a:xfrm>
            <a:off x="5912823" y="5207000"/>
            <a:ext cx="164789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tx2"/>
                </a:solidFill>
                <a:latin typeface="Trebuchet MS"/>
              </a:rPr>
              <a:t>F</a:t>
            </a:r>
            <a:r>
              <a:rPr lang="en-US" sz="2000" dirty="0" smtClean="0">
                <a:solidFill>
                  <a:schemeClr val="tx2"/>
                </a:solidFill>
                <a:latin typeface="Trebuchet MS"/>
              </a:rPr>
              <a:t>raudster</a:t>
            </a:r>
            <a:endParaRPr lang="en-US" sz="2000" dirty="0">
              <a:solidFill>
                <a:schemeClr val="tx2"/>
              </a:solidFill>
              <a:latin typeface="Trebuchet MS"/>
            </a:endParaRPr>
          </a:p>
        </p:txBody>
      </p:sp>
      <p:sp>
        <p:nvSpPr>
          <p:cNvPr id="231463" name="TextBox 48"/>
          <p:cNvSpPr txBox="1">
            <a:spLocks noChangeArrowheads="1"/>
          </p:cNvSpPr>
          <p:nvPr/>
        </p:nvSpPr>
        <p:spPr bwMode="auto">
          <a:xfrm>
            <a:off x="6087420" y="5892800"/>
            <a:ext cx="10310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8000"/>
                </a:solidFill>
                <a:latin typeface="Trebuchet MS"/>
              </a:rPr>
              <a:t>H</a:t>
            </a:r>
            <a:r>
              <a:rPr lang="en-US" sz="2000" dirty="0" smtClean="0">
                <a:solidFill>
                  <a:srgbClr val="008000"/>
                </a:solidFill>
                <a:latin typeface="Trebuchet MS"/>
              </a:rPr>
              <a:t>onest</a:t>
            </a:r>
            <a:endParaRPr lang="en-US" sz="2000" dirty="0">
              <a:solidFill>
                <a:srgbClr val="008000"/>
              </a:solidFill>
              <a:latin typeface="Trebuchet MS"/>
            </a:endParaRPr>
          </a:p>
        </p:txBody>
      </p:sp>
      <p:sp>
        <p:nvSpPr>
          <p:cNvPr id="231464" name="TextBox 49"/>
          <p:cNvSpPr txBox="1">
            <a:spLocks noChangeArrowheads="1"/>
          </p:cNvSpPr>
          <p:nvPr/>
        </p:nvSpPr>
        <p:spPr bwMode="auto">
          <a:xfrm>
            <a:off x="6067829" y="5562600"/>
            <a:ext cx="15443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8000"/>
                </a:solidFill>
                <a:latin typeface="Trebuchet MS"/>
              </a:rPr>
              <a:t>A</a:t>
            </a:r>
            <a:r>
              <a:rPr lang="en-US" sz="2000" dirty="0" smtClean="0">
                <a:solidFill>
                  <a:srgbClr val="FF8000"/>
                </a:solidFill>
                <a:latin typeface="Trebuchet MS"/>
              </a:rPr>
              <a:t>ccomplice</a:t>
            </a:r>
            <a:endParaRPr lang="en-US" sz="2000" dirty="0">
              <a:solidFill>
                <a:srgbClr val="FF8000"/>
              </a:solidFill>
              <a:latin typeface="Trebuchet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Guilt-by-Association Techniques</a:t>
            </a:r>
            <a:endParaRPr lang="en-US" dirty="0"/>
          </a:p>
        </p:txBody>
      </p:sp>
      <p:sp>
        <p:nvSpPr>
          <p:cNvPr id="232450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Propagation (BP)                   Bayesian </a:t>
            </a:r>
          </a:p>
          <a:p>
            <a:r>
              <a:rPr lang="en-US" dirty="0" smtClean="0"/>
              <a:t>Semi-supervised Learning (SSL) </a:t>
            </a:r>
          </a:p>
          <a:p>
            <a:r>
              <a:rPr lang="en-US" dirty="0" smtClean="0"/>
              <a:t>Random Walk with Restarts (RWR)   Google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32454" name="Content Placeholder 13" descr="graph_gult_by_ass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2664" r="18387" b="957"/>
          <a:stretch>
            <a:fillRect/>
          </a:stretch>
        </p:blipFill>
        <p:spPr bwMode="auto">
          <a:xfrm>
            <a:off x="3636434" y="2794530"/>
            <a:ext cx="45847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95348" y="1275817"/>
            <a:ext cx="424321" cy="375190"/>
          </a:xfrm>
          <a:prstGeom prst="rightArrow">
            <a:avLst/>
          </a:prstGeom>
          <a:noFill/>
          <a:ln w="69850" cap="flat" cmpd="dbl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" y="-2263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Belief 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6" y="931732"/>
            <a:ext cx="6478080" cy="575418"/>
          </a:xfrm>
        </p:spPr>
        <p:txBody>
          <a:bodyPr>
            <a:normAutofit/>
          </a:bodyPr>
          <a:lstStyle/>
          <a:p>
            <a:r>
              <a:rPr lang="en-US" dirty="0" smtClean="0"/>
              <a:t>Iterative message-based method</a:t>
            </a:r>
          </a:p>
          <a:p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687233" y="2611574"/>
          <a:ext cx="1354672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6"/>
                <a:gridCol w="677336"/>
              </a:tblGrid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6600"/>
                          </a:solidFill>
                        </a:rPr>
                        <a:t>0.9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0.1</a:t>
                      </a:r>
                      <a:endParaRPr lang="en-US" sz="2500" dirty="0"/>
                    </a:p>
                  </a:txBody>
                  <a:tcPr/>
                </a:tc>
              </a:tr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0.2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6600"/>
                          </a:solidFill>
                        </a:rPr>
                        <a:t>0.8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42267" y="4673167"/>
          <a:ext cx="1354668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4"/>
                <a:gridCol w="677334"/>
              </a:tblGrid>
              <a:tr h="33646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0.3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6600"/>
                          </a:solidFill>
                        </a:rPr>
                        <a:t>0.7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336466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6600"/>
                          </a:solidFill>
                        </a:rPr>
                        <a:t>0.9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0.1</a:t>
                      </a:r>
                      <a:endParaRPr lang="en-US" sz="25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18"/>
          <p:cNvGrpSpPr/>
          <p:nvPr/>
        </p:nvGrpSpPr>
        <p:grpSpPr>
          <a:xfrm>
            <a:off x="3230031" y="2260035"/>
            <a:ext cx="1728216" cy="1257807"/>
            <a:chOff x="3166531" y="2624098"/>
            <a:chExt cx="1728216" cy="1257807"/>
          </a:xfrm>
        </p:grpSpPr>
        <p:sp>
          <p:nvSpPr>
            <p:cNvPr id="7" name="Oval 6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8976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9"/>
          <p:cNvGrpSpPr/>
          <p:nvPr/>
        </p:nvGrpSpPr>
        <p:grpSpPr>
          <a:xfrm>
            <a:off x="3285065" y="4304695"/>
            <a:ext cx="1728216" cy="1257807"/>
            <a:chOff x="3166531" y="2624098"/>
            <a:chExt cx="1728216" cy="1257807"/>
          </a:xfrm>
        </p:grpSpPr>
        <p:sp>
          <p:nvSpPr>
            <p:cNvPr id="21" name="Oval 20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58976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897608" y="3610967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366419" y="2948961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723870" y="2161222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585875" y="4368190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84" idx="3"/>
            <a:endCxn id="27" idx="0"/>
          </p:cNvCxnSpPr>
          <p:nvPr/>
        </p:nvCxnSpPr>
        <p:spPr>
          <a:xfrm rot="5400000">
            <a:off x="5917895" y="2740711"/>
            <a:ext cx="1069425" cy="671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0" idx="7"/>
            <a:endCxn id="25" idx="2"/>
          </p:cNvCxnSpPr>
          <p:nvPr/>
        </p:nvCxnSpPr>
        <p:spPr>
          <a:xfrm rot="5400000" flipH="1" flipV="1">
            <a:off x="7268686" y="1127312"/>
            <a:ext cx="927552" cy="12679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0" idx="5"/>
            <a:endCxn id="78" idx="1"/>
          </p:cNvCxnSpPr>
          <p:nvPr/>
        </p:nvCxnSpPr>
        <p:spPr>
          <a:xfrm rot="16200000" flipH="1">
            <a:off x="7521059" y="2110655"/>
            <a:ext cx="487083" cy="1332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7" idx="4"/>
            <a:endCxn id="51" idx="1"/>
          </p:cNvCxnSpPr>
          <p:nvPr/>
        </p:nvCxnSpPr>
        <p:spPr>
          <a:xfrm rot="16200000" flipH="1">
            <a:off x="5901658" y="4262183"/>
            <a:ext cx="1053142" cy="6223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51" idx="5"/>
          </p:cNvCxnSpPr>
          <p:nvPr/>
        </p:nvCxnSpPr>
        <p:spPr>
          <a:xfrm rot="5400000">
            <a:off x="7516217" y="4274149"/>
            <a:ext cx="667473" cy="1600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75118" y="5036097"/>
            <a:ext cx="438912" cy="435811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585875" y="4368624"/>
            <a:ext cx="438912" cy="435811"/>
          </a:xfrm>
          <a:prstGeom prst="ellipse">
            <a:avLst/>
          </a:prstGeom>
          <a:solidFill>
            <a:srgbClr val="35E3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97608" y="3610967"/>
            <a:ext cx="438912" cy="435811"/>
          </a:xfrm>
          <a:prstGeom prst="ellipse">
            <a:avLst/>
          </a:prstGeom>
          <a:solidFill>
            <a:srgbClr val="35E300">
              <a:alpha val="65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66419" y="2956470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725916" y="2157314"/>
            <a:ext cx="438912" cy="435811"/>
          </a:xfrm>
          <a:prstGeom prst="ellipse">
            <a:avLst/>
          </a:prstGeom>
          <a:solidFill>
            <a:srgbClr val="F75D5B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675117" y="5036097"/>
            <a:ext cx="438912" cy="435811"/>
          </a:xfrm>
          <a:prstGeom prst="ellipse">
            <a:avLst/>
          </a:prstGeom>
          <a:solidFill>
            <a:srgbClr val="155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723873" y="2169554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8366419" y="1079587"/>
            <a:ext cx="438912" cy="435811"/>
          </a:xfrm>
          <a:prstGeom prst="ellipse">
            <a:avLst/>
          </a:prstGeom>
          <a:solidFill>
            <a:srgbClr val="B7001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624" y="5247369"/>
            <a:ext cx="621792" cy="621792"/>
          </a:xfrm>
          <a:prstGeom prst="rect">
            <a:avLst/>
          </a:prstGeom>
        </p:spPr>
      </p:pic>
      <p:pic>
        <p:nvPicPr>
          <p:cNvPr id="102" name="Picture 101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555" y="5348970"/>
            <a:ext cx="621792" cy="621792"/>
          </a:xfrm>
          <a:prstGeom prst="rect">
            <a:avLst/>
          </a:prstGeom>
        </p:spPr>
      </p:pic>
      <p:pic>
        <p:nvPicPr>
          <p:cNvPr id="103" name="Picture 102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673" y="390367"/>
            <a:ext cx="621792" cy="62179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6664352" y="3435571"/>
            <a:ext cx="1702067" cy="477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1</a:t>
            </a:r>
            <a:r>
              <a:rPr lang="en-US" sz="2500" b="1" baseline="30000" dirty="0" smtClean="0"/>
              <a:t>st</a:t>
            </a:r>
            <a:r>
              <a:rPr lang="en-US" sz="2500" b="1" dirty="0" smtClean="0"/>
              <a:t> round</a:t>
            </a:r>
            <a:endParaRPr lang="en-US" sz="2500" b="1" dirty="0"/>
          </a:p>
        </p:txBody>
      </p:sp>
      <p:sp>
        <p:nvSpPr>
          <p:cNvPr id="106" name="TextBox 105"/>
          <p:cNvSpPr txBox="1"/>
          <p:nvPr/>
        </p:nvSpPr>
        <p:spPr>
          <a:xfrm>
            <a:off x="6664355" y="3435574"/>
            <a:ext cx="1833401" cy="477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2</a:t>
            </a:r>
            <a:r>
              <a:rPr lang="en-US" sz="2500" b="1" baseline="30000" dirty="0" smtClean="0"/>
              <a:t>nd</a:t>
            </a:r>
            <a:r>
              <a:rPr lang="en-US" sz="2500" b="1" dirty="0" smtClean="0"/>
              <a:t> round</a:t>
            </a:r>
            <a:endParaRPr lang="en-US" sz="2500" b="1" dirty="0"/>
          </a:p>
        </p:txBody>
      </p:sp>
      <p:pic>
        <p:nvPicPr>
          <p:cNvPr id="114" name="Picture 113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017" y="3219643"/>
            <a:ext cx="621792" cy="621792"/>
          </a:xfrm>
          <a:prstGeom prst="rect">
            <a:avLst/>
          </a:prstGeom>
        </p:spPr>
      </p:pic>
      <p:pic>
        <p:nvPicPr>
          <p:cNvPr id="115" name="Picture 114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9257" y="457795"/>
            <a:ext cx="621792" cy="621792"/>
          </a:xfrm>
          <a:prstGeom prst="rect">
            <a:avLst/>
          </a:prstGeom>
        </p:spPr>
      </p:pic>
      <p:pic>
        <p:nvPicPr>
          <p:cNvPr id="116" name="Picture 115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63" y="1547762"/>
            <a:ext cx="621792" cy="621792"/>
          </a:xfrm>
          <a:prstGeom prst="rect">
            <a:avLst/>
          </a:prstGeom>
        </p:spPr>
      </p:pic>
      <p:pic>
        <p:nvPicPr>
          <p:cNvPr id="117" name="Picture 116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163" y="1700162"/>
            <a:ext cx="621792" cy="621792"/>
          </a:xfrm>
          <a:prstGeom prst="rect">
            <a:avLst/>
          </a:prstGeom>
        </p:spPr>
      </p:pic>
      <p:pic>
        <p:nvPicPr>
          <p:cNvPr id="118" name="Picture 117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9563" y="1852562"/>
            <a:ext cx="621792" cy="621792"/>
          </a:xfrm>
          <a:prstGeom prst="rect">
            <a:avLst/>
          </a:prstGeom>
        </p:spPr>
      </p:pic>
      <p:pic>
        <p:nvPicPr>
          <p:cNvPr id="119" name="Picture 118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618" y="3384739"/>
            <a:ext cx="621792" cy="621792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6596626" y="3029185"/>
            <a:ext cx="1654645" cy="16312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/>
              <a:t>...</a:t>
            </a:r>
          </a:p>
          <a:p>
            <a:pPr algn="ctr"/>
            <a:r>
              <a:rPr lang="en-US" sz="2500" b="1" dirty="0" smtClean="0"/>
              <a:t>until stop criterion fulfilled</a:t>
            </a:r>
            <a:endParaRPr lang="en-US" sz="2500" b="1" dirty="0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316304" y="817616"/>
            <a:ext cx="6478080" cy="2318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“Propagation matrix”: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Homophily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321739" y="3513606"/>
            <a:ext cx="6478080" cy="2004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366FF"/>
              </a:buClr>
              <a:buSzPct val="70000"/>
              <a:buFont typeface="Wingdings" charset="2"/>
              <a:buChar char="²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Heterophily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3742267" y="4656234"/>
          <a:ext cx="1354672" cy="94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7336"/>
                <a:gridCol w="677336"/>
              </a:tblGrid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6600"/>
                          </a:solidFill>
                        </a:rPr>
                        <a:t>0.9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0.1</a:t>
                      </a:r>
                      <a:endParaRPr lang="en-US" sz="2500" dirty="0"/>
                    </a:p>
                  </a:txBody>
                  <a:tcPr/>
                </a:tc>
              </a:tr>
              <a:tr h="319533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0.1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6600"/>
                          </a:solidFill>
                        </a:rPr>
                        <a:t>0.9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4" name="Down Arrow 63"/>
          <p:cNvSpPr/>
          <p:nvPr/>
        </p:nvSpPr>
        <p:spPr>
          <a:xfrm>
            <a:off x="4187296" y="3812337"/>
            <a:ext cx="402472" cy="392400"/>
          </a:xfrm>
          <a:prstGeom prst="downArrow">
            <a:avLst/>
          </a:prstGeo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081098" y="4264763"/>
            <a:ext cx="597252" cy="184181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scene3d>
            <a:camera prst="orthographicFront">
              <a:rot lat="0" lon="0" rev="36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7050528" y="5315497"/>
            <a:ext cx="596900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b="1" dirty="0" smtClean="0">
                <a:solidFill>
                  <a:srgbClr val="008000"/>
                </a:solidFill>
                <a:latin typeface="Comic Sans MS"/>
              </a:rPr>
              <a:t>PL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8543365" y="1499399"/>
            <a:ext cx="596900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b="1" dirty="0" smtClean="0">
                <a:solidFill>
                  <a:srgbClr val="FF0000"/>
                </a:solidFill>
                <a:latin typeface="Comic Sans MS"/>
              </a:rPr>
              <a:t>AI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1" name="Content Placeholder 2"/>
          <p:cNvSpPr txBox="1">
            <a:spLocks/>
          </p:cNvSpPr>
          <p:nvPr/>
        </p:nvSpPr>
        <p:spPr>
          <a:xfrm>
            <a:off x="2126217" y="2714838"/>
            <a:ext cx="1319893" cy="82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class of</a:t>
            </a:r>
          </a:p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sender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2" name="Content Placeholder 2"/>
          <p:cNvSpPr txBox="1">
            <a:spLocks/>
          </p:cNvSpPr>
          <p:nvPr/>
        </p:nvSpPr>
        <p:spPr>
          <a:xfrm>
            <a:off x="3285065" y="1937234"/>
            <a:ext cx="2389698" cy="828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class of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receiver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474134" y="3667338"/>
            <a:ext cx="3408184" cy="6609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ts val="212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rgbClr val="000090"/>
                </a:solidFill>
                <a:latin typeface="Comic Sans MS"/>
              </a:rPr>
              <a:t>Usually same diagonal = homophily factor </a:t>
            </a:r>
            <a:r>
              <a:rPr lang="en-US" sz="2200" dirty="0" err="1" smtClean="0">
                <a:solidFill>
                  <a:srgbClr val="000090"/>
                </a:solidFill>
                <a:latin typeface="Comic Sans MS"/>
              </a:rPr>
              <a:t>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73565" y="5850470"/>
            <a:ext cx="9186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[Pearl ‘82][Yedidia+ ’02] … [Gonzalez+ ‘09][Chechetka+ ‘10]</a:t>
            </a:r>
            <a:endParaRPr lang="en-US" sz="2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0.00532 C -0.04271 -0.00463 -0.08507 -0.01436 -0.11545 0.00208 C -0.14566 0.01851 -0.16771 0.07314 -0.18212 0.1037 C -0.1967 0.13425 -0.2 0.15972 -0.20278 0.18518 " pathEditMode="relative" rAng="0" ptsTypes="aaaA">
                                      <p:cBhvr>
                                        <p:cTn id="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8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2.22222E-6 C 0.0467 0.01134 0.09392 0.02291 0.12795 0.01227 C 0.1618 0.00162 0.18767 -0.04213 0.20468 -0.06435 C 0.2217 -0.08658 0.22604 -0.11042 0.2302 -0.12107 " pathEditMode="relative" rAng="0" ptsTypes="aaaA">
                                      <p:cBhvr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00" y="-4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22222E-6 C -0.02101 -0.0199 -0.04201 -0.03958 -0.05191 -0.05926 C -0.0618 -0.07893 -0.06111 -0.09467 -0.0592 -0.11852 C -0.05729 -0.14236 -0.04913 -0.17245 -0.0408 -0.20231 " pathEditMode="relative" ptsTypes="aaaA">
                                      <p:cBhvr>
                                        <p:cTn id="2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38889E-6 1.11111E-6 C -0.02171 -0.0051 -0.04341 -0.01019 -0.06476 -0.00973 C -0.08612 -0.00926 -0.11077 -0.01019 -0.12779 0.00254 C -0.1448 0.01527 -0.15591 0.0412 -0.16667 0.06666 C -0.17744 0.09213 -0.1882 0.14074 -0.19254 0.15555 " pathEditMode="relative" ptsTypes="aaaaA">
                                      <p:cBhvr>
                                        <p:cTn id="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61111E-6 2.96296E-6 C 0.00173 -0.02361 0.00348 -0.04699 0.00938 -0.06667 C 0.01528 -0.08634 0.01736 -0.10579 0.03525 -0.11852 C 0.05313 -0.13125 0.0849 -0.13727 0.11667 -0.14329 " pathEditMode="relative" ptsTypes="aaaA">
                                      <p:cBhvr>
                                        <p:cTn id="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6.94444E-6 -1.85185E-6 C -0.004 0.04421 -0.00781 0.08866 -0.00381 0.12083 C 0.00018 0.15301 0.00817 0.17408 0.02396 0.19259 C 0.03976 0.21111 0.06511 0.22153 0.09063 0.23195 " pathEditMode="relative" ptsTypes="aaaA">
                                      <p:cBhvr>
                                        <p:cTn id="5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3.7037E-7 C 0.02413 -0.02825 0.04843 -0.05649 0.08142 -0.07176 C 0.1144 -0.08704 0.16996 -0.0882 0.19808 -0.09144 C 0.22621 -0.09468 0.23801 -0.09306 0.24999 -0.09144 " pathEditMode="relative" ptsTypes="aaaA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0.02552 -0.00879 0.05104 -0.01759 0.07604 -0.01713 C 0.10104 -0.01666 0.12813 -0.00856 0.15 0.00255 C 0.17188 0.01366 0.19202 0.02986 0.20747 0.04954 C 0.22292 0.06922 0.23282 0.09514 0.24271 0.12107 " pathEditMode="relative" ptsTypes="aaaaA">
                                      <p:cBhvr>
                                        <p:cTn id="7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C -0.02326 0.02014 -0.04653 0.04028 -0.0592 0.05926 C -0.07187 0.07824 -0.07639 0.09375 -0.07587 0.11343 C -0.07534 0.1331 -0.06545 0.15533 -0.05555 0.17778 " pathEditMode="relative" ptsTypes="aaaA">
                                      <p:cBhvr>
                                        <p:cTn id="7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  <p:bldP spid="80" grpId="0" animBg="1"/>
      <p:bldP spid="84" grpId="0" animBg="1"/>
      <p:bldP spid="85" grpId="0" animBg="1"/>
      <p:bldP spid="105" grpId="0" animBg="1"/>
      <p:bldP spid="106" grpId="0" animBg="1"/>
      <p:bldP spid="123" grpId="0" build="allAtOnce" animBg="1"/>
      <p:bldP spid="58" grpId="0" build="p" bldLvl="2"/>
      <p:bldP spid="60" grpId="0"/>
      <p:bldP spid="60" grpId="1"/>
      <p:bldP spid="64" grpId="0" animBg="1"/>
      <p:bldP spid="65" grpId="0" animBg="1"/>
      <p:bldP spid="71" grpId="0"/>
      <p:bldP spid="72" grpId="0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9633" y="91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Belief Propagation Equations</a:t>
            </a:r>
            <a:endParaRPr lang="en-US" dirty="0"/>
          </a:p>
        </p:txBody>
      </p:sp>
      <p:pic>
        <p:nvPicPr>
          <p:cNvPr id="10" name="Picture 9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519" y="1828320"/>
            <a:ext cx="621792" cy="621792"/>
          </a:xfrm>
          <a:prstGeom prst="rect">
            <a:avLst/>
          </a:prstGeom>
        </p:spPr>
      </p:pic>
      <p:pic>
        <p:nvPicPr>
          <p:cNvPr id="12" name="Picture 11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19" y="1980720"/>
            <a:ext cx="621792" cy="621792"/>
          </a:xfrm>
          <a:prstGeom prst="rect">
            <a:avLst/>
          </a:prstGeom>
        </p:spPr>
      </p:pic>
      <p:pic>
        <p:nvPicPr>
          <p:cNvPr id="13" name="Picture 12" descr="send-future-message-sms-email-and-twe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319" y="2133120"/>
            <a:ext cx="621792" cy="621792"/>
          </a:xfrm>
          <a:prstGeom prst="rect">
            <a:avLst/>
          </a:prstGeom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6430429" y="2766819"/>
          <a:ext cx="1384304" cy="1102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2152"/>
                <a:gridCol w="692152"/>
              </a:tblGrid>
              <a:tr h="55122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6600"/>
                          </a:solidFill>
                        </a:rPr>
                        <a:t>0.9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0.1</a:t>
                      </a:r>
                      <a:endParaRPr lang="en-US" sz="2500" dirty="0"/>
                    </a:p>
                  </a:txBody>
                  <a:tcPr/>
                </a:tc>
              </a:tr>
              <a:tr h="551224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/>
                        <a:t>0.2</a:t>
                      </a:r>
                      <a:endParaRPr lang="en-US" sz="2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 smtClean="0">
                          <a:solidFill>
                            <a:srgbClr val="FF6600"/>
                          </a:solidFill>
                        </a:rPr>
                        <a:t>0.8</a:t>
                      </a:r>
                      <a:endParaRPr lang="en-US" sz="25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Group 18"/>
          <p:cNvGrpSpPr/>
          <p:nvPr/>
        </p:nvGrpSpPr>
        <p:grpSpPr>
          <a:xfrm>
            <a:off x="6158489" y="2478646"/>
            <a:ext cx="1289304" cy="1060704"/>
            <a:chOff x="3166531" y="2624098"/>
            <a:chExt cx="1611456" cy="1257807"/>
          </a:xfrm>
        </p:grpSpPr>
        <p:sp>
          <p:nvSpPr>
            <p:cNvPr id="21" name="Oval 20"/>
            <p:cNvSpPr/>
            <p:nvPr/>
          </p:nvSpPr>
          <p:spPr>
            <a:xfrm>
              <a:off x="3763783" y="2624532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473008" y="2624098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166531" y="3059915"/>
              <a:ext cx="304979" cy="3075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166531" y="3574394"/>
              <a:ext cx="304979" cy="307511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64"/>
          <p:cNvGrpSpPr/>
          <p:nvPr/>
        </p:nvGrpSpPr>
        <p:grpSpPr>
          <a:xfrm>
            <a:off x="1486558" y="4435209"/>
            <a:ext cx="5456108" cy="655471"/>
            <a:chOff x="1486558" y="4117709"/>
            <a:chExt cx="5456108" cy="655471"/>
          </a:xfrm>
        </p:grpSpPr>
        <p:grpSp>
          <p:nvGrpSpPr>
            <p:cNvPr id="4" name="Group 57"/>
            <p:cNvGrpSpPr/>
            <p:nvPr/>
          </p:nvGrpSpPr>
          <p:grpSpPr>
            <a:xfrm>
              <a:off x="2790071" y="4247771"/>
              <a:ext cx="2405246" cy="525409"/>
              <a:chOff x="453296" y="2543812"/>
              <a:chExt cx="2405246" cy="525409"/>
            </a:xfrm>
          </p:grpSpPr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2346478" y="2543812"/>
                <a:ext cx="512064" cy="506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0800BE"/>
                  </a:buClr>
                  <a:defRPr/>
                </a:pPr>
                <a:endParaRPr lang="en-US" sz="2000" b="1" baseline="-25000" dirty="0"/>
              </a:p>
            </p:txBody>
          </p:sp>
          <p:grpSp>
            <p:nvGrpSpPr>
              <p:cNvPr id="6" name="Group 26"/>
              <p:cNvGrpSpPr/>
              <p:nvPr/>
            </p:nvGrpSpPr>
            <p:grpSpPr>
              <a:xfrm>
                <a:off x="453296" y="2557157"/>
                <a:ext cx="2387575" cy="512064"/>
                <a:chOff x="749300" y="2777596"/>
                <a:chExt cx="2568471" cy="586633"/>
              </a:xfrm>
            </p:grpSpPr>
            <p:sp>
              <p:nvSpPr>
                <p:cNvPr id="39" name="Oval 38"/>
                <p:cNvSpPr>
                  <a:spLocks/>
                </p:cNvSpPr>
                <p:nvPr/>
              </p:nvSpPr>
              <p:spPr>
                <a:xfrm>
                  <a:off x="749300" y="2777596"/>
                  <a:ext cx="550861" cy="58663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Content Placeholder 2"/>
                <p:cNvSpPr txBox="1">
                  <a:spLocks/>
                </p:cNvSpPr>
                <p:nvPr/>
              </p:nvSpPr>
              <p:spPr>
                <a:xfrm>
                  <a:off x="870522" y="2815941"/>
                  <a:ext cx="431611" cy="4825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 smtClean="0">
                      <a:latin typeface="Chalkduster"/>
                    </a:rPr>
                    <a:t>i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Content Placeholder 2"/>
                <p:cNvSpPr txBox="1">
                  <a:spLocks/>
                </p:cNvSpPr>
                <p:nvPr/>
              </p:nvSpPr>
              <p:spPr>
                <a:xfrm>
                  <a:off x="2886160" y="2823577"/>
                  <a:ext cx="431611" cy="482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 smtClean="0">
                      <a:latin typeface="Chalkduster"/>
                    </a:rPr>
                    <a:t>j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38" name="Straight Connector 37"/>
              <p:cNvCxnSpPr>
                <a:stCxn id="39" idx="6"/>
                <a:endCxn id="36" idx="2"/>
              </p:cNvCxnSpPr>
              <p:nvPr/>
            </p:nvCxnSpPr>
            <p:spPr>
              <a:xfrm flipV="1">
                <a:off x="965360" y="2797211"/>
                <a:ext cx="1381118" cy="1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4" name="Straight Connector 43"/>
            <p:cNvCxnSpPr>
              <a:stCxn id="36" idx="6"/>
            </p:cNvCxnSpPr>
            <p:nvPr/>
          </p:nvCxnSpPr>
          <p:spPr>
            <a:xfrm flipV="1">
              <a:off x="5195317" y="4281886"/>
              <a:ext cx="495077" cy="219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36" idx="6"/>
            </p:cNvCxnSpPr>
            <p:nvPr/>
          </p:nvCxnSpPr>
          <p:spPr>
            <a:xfrm>
              <a:off x="5195317" y="4501170"/>
              <a:ext cx="493489" cy="2720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39" idx="2"/>
            </p:cNvCxnSpPr>
            <p:nvPr/>
          </p:nvCxnSpPr>
          <p:spPr>
            <a:xfrm>
              <a:off x="2296582" y="4247771"/>
              <a:ext cx="493489" cy="2693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39" idx="2"/>
            </p:cNvCxnSpPr>
            <p:nvPr/>
          </p:nvCxnSpPr>
          <p:spPr>
            <a:xfrm>
              <a:off x="2095503" y="4501170"/>
              <a:ext cx="694568" cy="15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2296582" y="4517153"/>
              <a:ext cx="493489" cy="256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5890170" y="4149142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  <a:endPara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486558" y="4117709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  <a:endPara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4" name="Content Placeholder 2"/>
          <p:cNvSpPr txBox="1">
            <a:spLocks/>
          </p:cNvSpPr>
          <p:nvPr/>
        </p:nvSpPr>
        <p:spPr>
          <a:xfrm>
            <a:off x="1409698" y="1934747"/>
            <a:ext cx="7277101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800BE"/>
              </a:buClr>
            </a:pPr>
            <a:r>
              <a:rPr lang="en-US" sz="2500" dirty="0" err="1" smtClean="0">
                <a:latin typeface="+mn-lt"/>
              </a:rPr>
              <a:t>m</a:t>
            </a:r>
            <a:r>
              <a:rPr lang="en-US" sz="2500" noProof="0" dirty="0" err="1" smtClean="0">
                <a:latin typeface="+mn-lt"/>
              </a:rPr>
              <a:t>essage</a:t>
            </a:r>
            <a:r>
              <a:rPr lang="en-US" sz="2500" dirty="0" smtClean="0">
                <a:latin typeface="+mn-lt"/>
              </a:rPr>
              <a:t>(</a:t>
            </a:r>
            <a:r>
              <a:rPr lang="en-US" sz="2500" noProof="0" dirty="0" err="1" smtClean="0">
                <a:latin typeface="+mn-lt"/>
              </a:rPr>
              <a:t>i</a:t>
            </a:r>
            <a:r>
              <a:rPr lang="en-US" sz="2500" dirty="0" smtClean="0">
                <a:latin typeface="+mn-lt"/>
              </a:rPr>
              <a:t> −&gt; </a:t>
            </a:r>
            <a:r>
              <a:rPr lang="en-US" sz="2500" dirty="0" err="1" smtClean="0">
                <a:latin typeface="+mn-lt"/>
              </a:rPr>
              <a:t>j</a:t>
            </a:r>
            <a:r>
              <a:rPr lang="en-US" sz="2500" dirty="0" smtClean="0">
                <a:latin typeface="+mn-lt"/>
              </a:rPr>
              <a:t>) ≈ </a:t>
            </a:r>
            <a:r>
              <a:rPr lang="en-US" sz="2500" dirty="0" err="1" smtClean="0">
                <a:latin typeface="+mn-lt"/>
              </a:rPr>
              <a:t>belief(i</a:t>
            </a:r>
            <a:r>
              <a:rPr lang="en-US" sz="2500" dirty="0" smtClean="0">
                <a:latin typeface="+mn-lt"/>
              </a:rPr>
              <a:t>) </a:t>
            </a:r>
            <a:r>
              <a:rPr lang="en-US" sz="2500" dirty="0" err="1" smtClean="0">
                <a:latin typeface="+mn-lt"/>
                <a:ea typeface="Wingdings"/>
                <a:cs typeface="Wingdings"/>
              </a:rPr>
              <a:t></a:t>
            </a:r>
            <a:r>
              <a:rPr lang="en-US" sz="2500" dirty="0" smtClean="0">
                <a:latin typeface="+mn-lt"/>
              </a:rPr>
              <a:t> homophily strength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5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01"/>
          <p:cNvGrpSpPr/>
          <p:nvPr/>
        </p:nvGrpSpPr>
        <p:grpSpPr>
          <a:xfrm>
            <a:off x="2918864" y="3988256"/>
            <a:ext cx="633834" cy="623830"/>
            <a:chOff x="2918864" y="3988256"/>
            <a:chExt cx="633834" cy="623830"/>
          </a:xfrm>
        </p:grpSpPr>
        <p:pic>
          <p:nvPicPr>
            <p:cNvPr id="69" name="Picture 68" descr="send-future-message-sms-email-and-twee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18864" y="3988256"/>
              <a:ext cx="478386" cy="478386"/>
            </a:xfrm>
            <a:prstGeom prst="rect">
              <a:avLst/>
            </a:prstGeom>
          </p:spPr>
        </p:pic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3244235" y="4302901"/>
              <a:ext cx="303475" cy="30918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>
              <a:spLocks noChangeAspect="1"/>
            </p:cNvSpPr>
            <p:nvPr/>
          </p:nvSpPr>
          <p:spPr>
            <a:xfrm>
              <a:off x="3397250" y="4305606"/>
              <a:ext cx="155448" cy="155448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106"/>
          <p:cNvGrpSpPr/>
          <p:nvPr/>
        </p:nvGrpSpPr>
        <p:grpSpPr>
          <a:xfrm>
            <a:off x="2539054" y="2602512"/>
            <a:ext cx="1499549" cy="1864129"/>
            <a:chOff x="2539054" y="2602512"/>
            <a:chExt cx="1499549" cy="1864129"/>
          </a:xfrm>
        </p:grpSpPr>
        <p:grpSp>
          <p:nvGrpSpPr>
            <p:cNvPr id="11" name="Group 97"/>
            <p:cNvGrpSpPr/>
            <p:nvPr/>
          </p:nvGrpSpPr>
          <p:grpSpPr>
            <a:xfrm>
              <a:off x="2539054" y="4155745"/>
              <a:ext cx="310896" cy="310896"/>
              <a:chOff x="1409698" y="3601974"/>
              <a:chExt cx="355969" cy="349395"/>
            </a:xfrm>
          </p:grpSpPr>
          <p:sp>
            <p:nvSpPr>
              <p:cNvPr id="95" name="Rectangle 94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ight Triangle 96"/>
              <p:cNvSpPr/>
              <p:nvPr/>
            </p:nvSpPr>
            <p:spPr>
              <a:xfrm rot="5400000">
                <a:off x="1573643" y="3601974"/>
                <a:ext cx="192024" cy="19202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3" name="Straight Arrow Connector 102"/>
            <p:cNvCxnSpPr/>
            <p:nvPr/>
          </p:nvCxnSpPr>
          <p:spPr>
            <a:xfrm rot="10800000" flipV="1">
              <a:off x="2790073" y="2602512"/>
              <a:ext cx="1248530" cy="123288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4.07407E-6 L 0.18334 4.07407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5833" y="911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Belief Propagation Equations</a:t>
            </a:r>
            <a:endParaRPr lang="en-US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17738" y="2109788"/>
          <a:ext cx="5067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12" name="Equation" r:id="rId4" imgW="5067300" imgH="863600" progId="Equation.3">
                  <p:embed/>
                </p:oleObj>
              </mc:Choice>
              <mc:Fallback>
                <p:oleObj name="Equation" r:id="rId4" imgW="5067300" imgH="863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109788"/>
                        <a:ext cx="50673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725309" y="2014580"/>
            <a:ext cx="999052" cy="343435"/>
          </a:xfrm>
          <a:prstGeom prst="cloudCallout">
            <a:avLst>
              <a:gd name="adj1" fmla="val 70694"/>
              <a:gd name="adj2" fmla="val 6743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4"/>
          <p:cNvGrpSpPr/>
          <p:nvPr/>
        </p:nvGrpSpPr>
        <p:grpSpPr>
          <a:xfrm>
            <a:off x="2095503" y="4542842"/>
            <a:ext cx="4847163" cy="624038"/>
            <a:chOff x="2095503" y="4149142"/>
            <a:chExt cx="4847163" cy="624038"/>
          </a:xfrm>
        </p:grpSpPr>
        <p:grpSp>
          <p:nvGrpSpPr>
            <p:cNvPr id="3" name="Group 57"/>
            <p:cNvGrpSpPr/>
            <p:nvPr/>
          </p:nvGrpSpPr>
          <p:grpSpPr>
            <a:xfrm>
              <a:off x="2790071" y="4247771"/>
              <a:ext cx="2405246" cy="525409"/>
              <a:chOff x="453296" y="2543812"/>
              <a:chExt cx="2405246" cy="525409"/>
            </a:xfrm>
          </p:grpSpPr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2346478" y="2543812"/>
                <a:ext cx="512064" cy="50679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>
                  <a:spcBef>
                    <a:spcPct val="20000"/>
                  </a:spcBef>
                  <a:buClr>
                    <a:srgbClr val="0800BE"/>
                  </a:buClr>
                  <a:defRPr/>
                </a:pPr>
                <a:endParaRPr lang="en-US" sz="2000" b="1" baseline="-25000" dirty="0"/>
              </a:p>
            </p:txBody>
          </p:sp>
          <p:grpSp>
            <p:nvGrpSpPr>
              <p:cNvPr id="4" name="Group 26"/>
              <p:cNvGrpSpPr/>
              <p:nvPr/>
            </p:nvGrpSpPr>
            <p:grpSpPr>
              <a:xfrm>
                <a:off x="453296" y="2557157"/>
                <a:ext cx="2387574" cy="512064"/>
                <a:chOff x="749300" y="2777596"/>
                <a:chExt cx="2568471" cy="586633"/>
              </a:xfrm>
            </p:grpSpPr>
            <p:sp>
              <p:nvSpPr>
                <p:cNvPr id="46" name="Oval 45"/>
                <p:cNvSpPr>
                  <a:spLocks/>
                </p:cNvSpPr>
                <p:nvPr/>
              </p:nvSpPr>
              <p:spPr>
                <a:xfrm>
                  <a:off x="749300" y="2777596"/>
                  <a:ext cx="550861" cy="58663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baseline="-250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Content Placeholder 2"/>
                <p:cNvSpPr txBox="1">
                  <a:spLocks/>
                </p:cNvSpPr>
                <p:nvPr/>
              </p:nvSpPr>
              <p:spPr>
                <a:xfrm>
                  <a:off x="870522" y="2815941"/>
                  <a:ext cx="431611" cy="48259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 smtClean="0">
                      <a:latin typeface="Chalkduster"/>
                    </a:rPr>
                    <a:t>i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Content Placeholder 2"/>
                <p:cNvSpPr txBox="1">
                  <a:spLocks/>
                </p:cNvSpPr>
                <p:nvPr/>
              </p:nvSpPr>
              <p:spPr>
                <a:xfrm>
                  <a:off x="2886160" y="2823577"/>
                  <a:ext cx="431611" cy="482600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/>
                <a:p>
                  <a:pPr marL="342900" marR="0" lvl="0" indent="-342900" algn="l" defTabSz="4572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0800BE"/>
                    </a:buClr>
                    <a:buSzTx/>
                    <a:tabLst/>
                    <a:defRPr/>
                  </a:pPr>
                  <a:r>
                    <a:rPr lang="en-US" sz="2000" b="1" dirty="0" err="1" smtClean="0">
                      <a:latin typeface="Chalkduster"/>
                    </a:rPr>
                    <a:t>j</a:t>
                  </a:r>
                  <a:endParaRPr kumimoji="0" lang="en-US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Chalkduster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45" name="Straight Connector 44"/>
              <p:cNvCxnSpPr>
                <a:stCxn id="46" idx="6"/>
                <a:endCxn id="43" idx="2"/>
              </p:cNvCxnSpPr>
              <p:nvPr/>
            </p:nvCxnSpPr>
            <p:spPr>
              <a:xfrm flipV="1">
                <a:off x="965360" y="2797211"/>
                <a:ext cx="1381118" cy="159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>
              <a:stCxn id="43" idx="6"/>
            </p:cNvCxnSpPr>
            <p:nvPr/>
          </p:nvCxnSpPr>
          <p:spPr>
            <a:xfrm flipV="1">
              <a:off x="5195317" y="4281886"/>
              <a:ext cx="495077" cy="219284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3" idx="6"/>
            </p:cNvCxnSpPr>
            <p:nvPr/>
          </p:nvCxnSpPr>
          <p:spPr>
            <a:xfrm>
              <a:off x="5195317" y="4501170"/>
              <a:ext cx="493489" cy="272009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46" idx="2"/>
            </p:cNvCxnSpPr>
            <p:nvPr/>
          </p:nvCxnSpPr>
          <p:spPr>
            <a:xfrm>
              <a:off x="2296582" y="4247771"/>
              <a:ext cx="493489" cy="26937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endCxn id="46" idx="2"/>
            </p:cNvCxnSpPr>
            <p:nvPr/>
          </p:nvCxnSpPr>
          <p:spPr>
            <a:xfrm>
              <a:off x="2095503" y="4501170"/>
              <a:ext cx="694568" cy="1597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2296582" y="4517153"/>
              <a:ext cx="493489" cy="2560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890170" y="4149142"/>
              <a:ext cx="10524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… </a:t>
              </a:r>
              <a:endParaRPr lang="en-US" sz="30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440709" y="2417154"/>
            <a:ext cx="1625889" cy="4922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belief of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i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682282" y="2754756"/>
            <a:ext cx="1025653" cy="844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prior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belief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384800" y="2960208"/>
            <a:ext cx="2349500" cy="773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messages from neighbors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6" name="Group 120"/>
          <p:cNvGrpSpPr/>
          <p:nvPr/>
        </p:nvGrpSpPr>
        <p:grpSpPr>
          <a:xfrm>
            <a:off x="4550709" y="3963387"/>
            <a:ext cx="571801" cy="611967"/>
            <a:chOff x="4169709" y="3963387"/>
            <a:chExt cx="571801" cy="611967"/>
          </a:xfrm>
        </p:grpSpPr>
        <p:pic>
          <p:nvPicPr>
            <p:cNvPr id="29" name="Picture 28" descr="send-future-message-sms-email-and-twee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69709" y="3963387"/>
              <a:ext cx="478386" cy="478386"/>
            </a:xfrm>
            <a:prstGeom prst="rect">
              <a:avLst/>
            </a:prstGeom>
          </p:spPr>
        </p:pic>
        <p:grpSp>
          <p:nvGrpSpPr>
            <p:cNvPr id="10" name="Group 104"/>
            <p:cNvGrpSpPr/>
            <p:nvPr/>
          </p:nvGrpSpPr>
          <p:grpSpPr>
            <a:xfrm>
              <a:off x="4438035" y="4264801"/>
              <a:ext cx="303475" cy="310553"/>
              <a:chOff x="4057035" y="4429901"/>
              <a:chExt cx="303475" cy="310553"/>
            </a:xfrm>
          </p:grpSpPr>
          <p:sp>
            <p:nvSpPr>
              <p:cNvPr id="103" name="Rectangle 102"/>
              <p:cNvSpPr>
                <a:spLocks noChangeAspect="1"/>
              </p:cNvSpPr>
              <p:nvPr/>
            </p:nvSpPr>
            <p:spPr>
              <a:xfrm>
                <a:off x="4057035" y="4429901"/>
                <a:ext cx="303475" cy="30918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>
                <a:spLocks noChangeAspect="1"/>
              </p:cNvSpPr>
              <p:nvPr/>
            </p:nvSpPr>
            <p:spPr>
              <a:xfrm>
                <a:off x="4057650" y="4585006"/>
                <a:ext cx="155448" cy="155448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21"/>
          <p:cNvGrpSpPr/>
          <p:nvPr/>
        </p:nvGrpSpPr>
        <p:grpSpPr>
          <a:xfrm>
            <a:off x="1339394" y="3789743"/>
            <a:ext cx="588735" cy="587998"/>
            <a:chOff x="1339394" y="3789743"/>
            <a:chExt cx="588735" cy="587998"/>
          </a:xfrm>
        </p:grpSpPr>
        <p:pic>
          <p:nvPicPr>
            <p:cNvPr id="67" name="Picture 66" descr="send-future-message-sms-email-and-twee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9394" y="3789743"/>
              <a:ext cx="478386" cy="478386"/>
            </a:xfrm>
            <a:prstGeom prst="rect">
              <a:avLst/>
            </a:prstGeom>
          </p:spPr>
        </p:pic>
        <p:grpSp>
          <p:nvGrpSpPr>
            <p:cNvPr id="12" name="Group 105"/>
            <p:cNvGrpSpPr/>
            <p:nvPr/>
          </p:nvGrpSpPr>
          <p:grpSpPr>
            <a:xfrm>
              <a:off x="1624654" y="4066845"/>
              <a:ext cx="303475" cy="310896"/>
              <a:chOff x="1409698" y="3601974"/>
              <a:chExt cx="347472" cy="349395"/>
            </a:xfrm>
          </p:grpSpPr>
          <p:sp>
            <p:nvSpPr>
              <p:cNvPr id="107" name="Rectangle 106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ight Triangle 107"/>
              <p:cNvSpPr/>
              <p:nvPr/>
            </p:nvSpPr>
            <p:spPr>
              <a:xfrm rot="5400000">
                <a:off x="1559101" y="3601974"/>
                <a:ext cx="192024" cy="192024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2"/>
          <p:cNvGrpSpPr/>
          <p:nvPr/>
        </p:nvGrpSpPr>
        <p:grpSpPr>
          <a:xfrm>
            <a:off x="878017" y="4394184"/>
            <a:ext cx="566281" cy="607578"/>
            <a:chOff x="878017" y="4394184"/>
            <a:chExt cx="566281" cy="607578"/>
          </a:xfrm>
        </p:grpSpPr>
        <p:pic>
          <p:nvPicPr>
            <p:cNvPr id="63" name="Picture 62" descr="send-future-message-sms-email-and-twee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8017" y="4394184"/>
              <a:ext cx="478386" cy="478386"/>
            </a:xfrm>
            <a:prstGeom prst="rect">
              <a:avLst/>
            </a:prstGeom>
          </p:spPr>
        </p:pic>
        <p:grpSp>
          <p:nvGrpSpPr>
            <p:cNvPr id="14" name="Group 114"/>
            <p:cNvGrpSpPr/>
            <p:nvPr/>
          </p:nvGrpSpPr>
          <p:grpSpPr>
            <a:xfrm>
              <a:off x="1140823" y="4692577"/>
              <a:ext cx="303475" cy="309185"/>
              <a:chOff x="1572623" y="4717977"/>
              <a:chExt cx="303475" cy="309185"/>
            </a:xfrm>
          </p:grpSpPr>
          <p:sp>
            <p:nvSpPr>
              <p:cNvPr id="113" name="Rectangle 112"/>
              <p:cNvSpPr>
                <a:spLocks noChangeAspect="1"/>
              </p:cNvSpPr>
              <p:nvPr/>
            </p:nvSpPr>
            <p:spPr>
              <a:xfrm>
                <a:off x="1572623" y="4717977"/>
                <a:ext cx="303475" cy="3091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/>
              <p:cNvSpPr>
                <a:spLocks noChangeAspect="1"/>
              </p:cNvSpPr>
              <p:nvPr/>
            </p:nvSpPr>
            <p:spPr>
              <a:xfrm>
                <a:off x="1712938" y="4720682"/>
                <a:ext cx="155448" cy="15544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23"/>
          <p:cNvGrpSpPr/>
          <p:nvPr/>
        </p:nvGrpSpPr>
        <p:grpSpPr>
          <a:xfrm>
            <a:off x="1449517" y="5092684"/>
            <a:ext cx="617081" cy="556778"/>
            <a:chOff x="1449517" y="5092684"/>
            <a:chExt cx="617081" cy="556778"/>
          </a:xfrm>
        </p:grpSpPr>
        <p:pic>
          <p:nvPicPr>
            <p:cNvPr id="49" name="Picture 48" descr="send-future-message-sms-email-and-twee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49517" y="5092684"/>
              <a:ext cx="478386" cy="478386"/>
            </a:xfrm>
            <a:prstGeom prst="rect">
              <a:avLst/>
            </a:prstGeom>
          </p:spPr>
        </p:pic>
        <p:grpSp>
          <p:nvGrpSpPr>
            <p:cNvPr id="18" name="Group 115"/>
            <p:cNvGrpSpPr/>
            <p:nvPr/>
          </p:nvGrpSpPr>
          <p:grpSpPr>
            <a:xfrm>
              <a:off x="1763123" y="5340277"/>
              <a:ext cx="303475" cy="309185"/>
              <a:chOff x="1572623" y="4717977"/>
              <a:chExt cx="303475" cy="309185"/>
            </a:xfrm>
          </p:grpSpPr>
          <p:sp>
            <p:nvSpPr>
              <p:cNvPr id="117" name="Rectangle 116"/>
              <p:cNvSpPr>
                <a:spLocks noChangeAspect="1"/>
              </p:cNvSpPr>
              <p:nvPr/>
            </p:nvSpPr>
            <p:spPr>
              <a:xfrm>
                <a:off x="1572623" y="4717977"/>
                <a:ext cx="303475" cy="309185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/>
              <p:cNvSpPr>
                <a:spLocks/>
              </p:cNvSpPr>
              <p:nvPr/>
            </p:nvSpPr>
            <p:spPr>
              <a:xfrm>
                <a:off x="1712938" y="4720682"/>
                <a:ext cx="155448" cy="292608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137"/>
          <p:cNvGrpSpPr/>
          <p:nvPr/>
        </p:nvGrpSpPr>
        <p:grpSpPr>
          <a:xfrm>
            <a:off x="2564454" y="4104945"/>
            <a:ext cx="303475" cy="310896"/>
            <a:chOff x="2564454" y="3622345"/>
            <a:chExt cx="303475" cy="310896"/>
          </a:xfrm>
        </p:grpSpPr>
        <p:sp>
          <p:nvSpPr>
            <p:cNvPr id="98" name="Rectangle 97"/>
            <p:cNvSpPr>
              <a:spLocks noChangeAspect="1"/>
            </p:cNvSpPr>
            <p:nvPr/>
          </p:nvSpPr>
          <p:spPr>
            <a:xfrm>
              <a:off x="2564454" y="3624056"/>
              <a:ext cx="303475" cy="309185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Triangle 98"/>
            <p:cNvSpPr/>
            <p:nvPr/>
          </p:nvSpPr>
          <p:spPr>
            <a:xfrm rot="5400000">
              <a:off x="2693362" y="3623923"/>
              <a:ext cx="170865" cy="167710"/>
            </a:xfrm>
            <a:prstGeom prst="rt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38"/>
          <p:cNvGrpSpPr/>
          <p:nvPr/>
        </p:nvGrpSpPr>
        <p:grpSpPr>
          <a:xfrm>
            <a:off x="3008948" y="4104132"/>
            <a:ext cx="305664" cy="315691"/>
            <a:chOff x="3059748" y="3621532"/>
            <a:chExt cx="305664" cy="315691"/>
          </a:xfrm>
        </p:grpSpPr>
        <p:grpSp>
          <p:nvGrpSpPr>
            <p:cNvPr id="22" name="Group 124"/>
            <p:cNvGrpSpPr/>
            <p:nvPr/>
          </p:nvGrpSpPr>
          <p:grpSpPr>
            <a:xfrm>
              <a:off x="3059748" y="3624061"/>
              <a:ext cx="303473" cy="313162"/>
              <a:chOff x="1409698" y="3603897"/>
              <a:chExt cx="347472" cy="351941"/>
            </a:xfrm>
          </p:grpSpPr>
          <p:sp>
            <p:nvSpPr>
              <p:cNvPr id="126" name="Rectangle 125"/>
              <p:cNvSpPr>
                <a:spLocks noChangeAspect="1"/>
              </p:cNvSpPr>
              <p:nvPr/>
            </p:nvSpPr>
            <p:spPr>
              <a:xfrm>
                <a:off x="1409698" y="3603897"/>
                <a:ext cx="347472" cy="347472"/>
              </a:xfrm>
              <a:prstGeom prst="rect">
                <a:avLst/>
              </a:prstGeom>
              <a:solidFill>
                <a:srgbClr val="008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ight Triangle 126"/>
              <p:cNvSpPr/>
              <p:nvPr/>
            </p:nvSpPr>
            <p:spPr>
              <a:xfrm rot="10800000">
                <a:off x="1567153" y="3781141"/>
                <a:ext cx="177986" cy="174697"/>
              </a:xfrm>
              <a:prstGeom prst="rtTriangle">
                <a:avLst/>
              </a:prstGeom>
              <a:solidFill>
                <a:srgbClr val="FF0000"/>
              </a:solidFill>
              <a:ln>
                <a:solidFill>
                  <a:srgbClr val="FF66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Rectangle 127"/>
            <p:cNvSpPr>
              <a:spLocks noChangeAspect="1"/>
            </p:cNvSpPr>
            <p:nvPr/>
          </p:nvSpPr>
          <p:spPr>
            <a:xfrm>
              <a:off x="3198838" y="3641182"/>
              <a:ext cx="155448" cy="1554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/>
            <p:cNvCxnSpPr/>
            <p:nvPr/>
          </p:nvCxnSpPr>
          <p:spPr>
            <a:xfrm rot="5400000">
              <a:off x="3116865" y="3707606"/>
              <a:ext cx="173736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3202939" y="3789644"/>
              <a:ext cx="162473" cy="1475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Straight Arrow Connector 60"/>
          <p:cNvCxnSpPr/>
          <p:nvPr/>
        </p:nvCxnSpPr>
        <p:spPr>
          <a:xfrm rot="16200000" flipH="1">
            <a:off x="2751903" y="4544429"/>
            <a:ext cx="253509" cy="48195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Multiply 94"/>
          <p:cNvSpPr/>
          <p:nvPr/>
        </p:nvSpPr>
        <p:spPr>
          <a:xfrm>
            <a:off x="2400300" y="4348444"/>
            <a:ext cx="838199" cy="799824"/>
          </a:xfrm>
          <a:prstGeom prst="mathMultiply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 cmpd="dbl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9444 0.00185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0.09444 0.08519 " pathEditMode="relative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66667E-6 L 0.125 6.66667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1.11111E-6 L 0.06249 -0.05185 " pathEditMode="relative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95" grpId="0" animBg="1"/>
      <p:bldP spid="9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Guilt-by-Association Techniques</a:t>
            </a:r>
            <a:endParaRPr lang="en-US" dirty="0"/>
          </a:p>
        </p:txBody>
      </p:sp>
      <p:sp>
        <p:nvSpPr>
          <p:cNvPr id="232450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Propagation (BP)                   Bayesian </a:t>
            </a:r>
          </a:p>
          <a:p>
            <a:r>
              <a:rPr lang="en-US" dirty="0" smtClean="0"/>
              <a:t>Semi-supervised Learning (SSL) </a:t>
            </a:r>
          </a:p>
          <a:p>
            <a:r>
              <a:rPr lang="en-US" dirty="0" smtClean="0"/>
              <a:t>Random Walk with Restarts (RWR)   Google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232454" name="Content Placeholder 13" descr="graph_gult_by_ass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2664" r="18387" b="957"/>
          <a:stretch>
            <a:fillRect/>
          </a:stretch>
        </p:blipFill>
        <p:spPr bwMode="auto">
          <a:xfrm>
            <a:off x="3636434" y="2794530"/>
            <a:ext cx="45847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95348" y="1775370"/>
            <a:ext cx="424321" cy="375190"/>
          </a:xfrm>
          <a:prstGeom prst="rightArrow">
            <a:avLst/>
          </a:prstGeom>
          <a:noFill/>
          <a:ln w="69850" cap="flat" cmpd="dbl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5" y="-78186"/>
            <a:ext cx="8598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Semi-Supervised Learning (SSL)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535" y="1427040"/>
            <a:ext cx="4250265" cy="37799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graph-based</a:t>
            </a:r>
          </a:p>
          <a:p>
            <a:r>
              <a:rPr lang="en-US" dirty="0" smtClean="0"/>
              <a:t>few labeled nodes</a:t>
            </a:r>
          </a:p>
          <a:p>
            <a:r>
              <a:rPr lang="en-US" dirty="0" smtClean="0"/>
              <a:t>edges: similarity             </a:t>
            </a:r>
          </a:p>
          <a:p>
            <a:pPr>
              <a:buNone/>
            </a:pPr>
            <a:r>
              <a:rPr lang="en-US" dirty="0" smtClean="0"/>
              <a:t>                 between nodes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Inference: exploit </a:t>
            </a:r>
          </a:p>
          <a:p>
            <a:pPr>
              <a:buNone/>
            </a:pPr>
            <a:r>
              <a:rPr lang="en-US" dirty="0" smtClean="0"/>
              <a:t>                    neighborhood</a:t>
            </a:r>
          </a:p>
          <a:p>
            <a:pPr>
              <a:buNone/>
            </a:pPr>
            <a:r>
              <a:rPr lang="en-US" dirty="0" smtClean="0"/>
              <a:t>                    information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9" name="Rounded Rectangle 68"/>
          <p:cNvSpPr/>
          <p:nvPr/>
        </p:nvSpPr>
        <p:spPr>
          <a:xfrm>
            <a:off x="5029203" y="2484228"/>
            <a:ext cx="524933" cy="2387594"/>
          </a:xfrm>
          <a:prstGeom prst="roundRect">
            <a:avLst/>
          </a:prstGeom>
          <a:solidFill>
            <a:srgbClr val="00009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latin typeface="Cambria"/>
              </a:rPr>
              <a:t>STEP</a:t>
            </a:r>
          </a:p>
          <a:p>
            <a:pPr algn="ctr"/>
            <a:endParaRPr lang="en-US" sz="1200" b="1" dirty="0" smtClean="0">
              <a:latin typeface="Cambria"/>
            </a:endParaRPr>
          </a:p>
          <a:p>
            <a:pPr algn="ctr"/>
            <a:r>
              <a:rPr lang="en-US" sz="2800" b="1" dirty="0" smtClean="0">
                <a:latin typeface="Cambria"/>
              </a:rPr>
              <a:t>1</a:t>
            </a:r>
            <a:endParaRPr lang="en-US" sz="2800" b="1" dirty="0">
              <a:latin typeface="Cambria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7095032" y="2501164"/>
            <a:ext cx="524933" cy="2387594"/>
          </a:xfrm>
          <a:prstGeom prst="roundRect">
            <a:avLst/>
          </a:prstGeom>
          <a:solidFill>
            <a:srgbClr val="000090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800" b="1" dirty="0" smtClean="0">
                <a:latin typeface="Cambria"/>
              </a:rPr>
              <a:t>STEP</a:t>
            </a:r>
          </a:p>
          <a:p>
            <a:pPr algn="ctr"/>
            <a:endParaRPr lang="en-US" sz="1200" b="1" dirty="0" smtClean="0">
              <a:latin typeface="Cambria"/>
            </a:endParaRPr>
          </a:p>
          <a:p>
            <a:pPr algn="ctr"/>
            <a:r>
              <a:rPr lang="en-US" sz="2800" b="1" dirty="0" smtClean="0">
                <a:latin typeface="Cambria"/>
              </a:rPr>
              <a:t>2</a:t>
            </a:r>
            <a:endParaRPr lang="en-US" sz="2800" b="1" dirty="0">
              <a:latin typeface="Cambria"/>
            </a:endParaRPr>
          </a:p>
        </p:txBody>
      </p:sp>
      <p:sp>
        <p:nvSpPr>
          <p:cNvPr id="71" name="Right Arrow 70"/>
          <p:cNvSpPr/>
          <p:nvPr/>
        </p:nvSpPr>
        <p:spPr>
          <a:xfrm>
            <a:off x="6452940" y="3299165"/>
            <a:ext cx="557463" cy="672969"/>
          </a:xfrm>
          <a:prstGeom prst="rightArrow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73"/>
          <p:cNvGrpSpPr/>
          <p:nvPr/>
        </p:nvGrpSpPr>
        <p:grpSpPr>
          <a:xfrm>
            <a:off x="5333456" y="1350829"/>
            <a:ext cx="1506336" cy="5191784"/>
            <a:chOff x="5333456" y="1046035"/>
            <a:chExt cx="1506336" cy="5191784"/>
          </a:xfrm>
        </p:grpSpPr>
        <p:grpSp>
          <p:nvGrpSpPr>
            <p:cNvPr id="5" name="Group 52"/>
            <p:cNvGrpSpPr/>
            <p:nvPr/>
          </p:nvGrpSpPr>
          <p:grpSpPr>
            <a:xfrm>
              <a:off x="5333456" y="1098675"/>
              <a:ext cx="1506336" cy="4801234"/>
              <a:chOff x="5519719" y="1098675"/>
              <a:chExt cx="1506336" cy="4801234"/>
            </a:xfrm>
          </p:grpSpPr>
          <p:pic>
            <p:nvPicPr>
              <p:cNvPr id="30" name="Picture 29" descr="spring4.jpg"/>
              <p:cNvPicPr>
                <a:picLocks noChangeAspect="1"/>
              </p:cNvPicPr>
              <p:nvPr/>
            </p:nvPicPr>
            <p:blipFill>
              <a:blip r:embed="rId3"/>
              <a:srcRect l="8479" t="45440" r="81881" b="25600"/>
              <a:stretch>
                <a:fillRect/>
              </a:stretch>
            </p:blipFill>
            <p:spPr>
              <a:xfrm>
                <a:off x="6353966" y="1723178"/>
                <a:ext cx="417512" cy="827532"/>
              </a:xfrm>
              <a:prstGeom prst="rect">
                <a:avLst/>
              </a:prstGeom>
              <a:scene3d>
                <a:camera prst="orthographicFront">
                  <a:rot lat="0" lon="0" rev="20220000"/>
                </a:camera>
                <a:lightRig rig="threePt" dir="t"/>
              </a:scene3d>
            </p:spPr>
          </p:pic>
          <p:grpSp>
            <p:nvGrpSpPr>
              <p:cNvPr id="10" name="Group 35"/>
              <p:cNvGrpSpPr/>
              <p:nvPr/>
            </p:nvGrpSpPr>
            <p:grpSpPr>
              <a:xfrm>
                <a:off x="6385975" y="1098675"/>
                <a:ext cx="640080" cy="558800"/>
                <a:chOff x="3368062" y="2270371"/>
                <a:chExt cx="640080" cy="55880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3384996" y="2270371"/>
                  <a:ext cx="592667" cy="558800"/>
                </a:xfrm>
                <a:prstGeom prst="ellipse">
                  <a:avLst/>
                </a:prstGeom>
                <a:solidFill>
                  <a:srgbClr val="1E6700">
                    <a:alpha val="88000"/>
                  </a:srgbClr>
                </a:solidFill>
                <a:ln w="38100">
                  <a:solidFill>
                    <a:srgbClr val="1E6700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3368062" y="2276614"/>
                  <a:ext cx="64008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0.8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57"/>
              <p:cNvGrpSpPr/>
              <p:nvPr/>
            </p:nvGrpSpPr>
            <p:grpSpPr>
              <a:xfrm>
                <a:off x="5519719" y="5341109"/>
                <a:ext cx="845883" cy="558800"/>
                <a:chOff x="9105685" y="2236513"/>
                <a:chExt cx="845883" cy="558800"/>
              </a:xfrm>
            </p:grpSpPr>
            <p:sp>
              <p:nvSpPr>
                <p:cNvPr id="9" name="Oval 8"/>
                <p:cNvSpPr/>
                <p:nvPr/>
              </p:nvSpPr>
              <p:spPr>
                <a:xfrm>
                  <a:off x="9226890" y="2236513"/>
                  <a:ext cx="592667" cy="558800"/>
                </a:xfrm>
                <a:prstGeom prst="ellipse">
                  <a:avLst/>
                </a:prstGeom>
                <a:solidFill>
                  <a:srgbClr val="FF0000">
                    <a:alpha val="87000"/>
                  </a:srgbClr>
                </a:solidFill>
                <a:ln w="38100">
                  <a:solidFill>
                    <a:srgbClr val="FF0000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9105685" y="2248021"/>
                  <a:ext cx="8458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-0.3</a:t>
                  </a:r>
                  <a:endParaRPr lang="en-US" sz="24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Group 55"/>
              <p:cNvGrpSpPr/>
              <p:nvPr/>
            </p:nvGrpSpPr>
            <p:grpSpPr>
              <a:xfrm>
                <a:off x="5811936" y="2435571"/>
                <a:ext cx="640080" cy="558800"/>
                <a:chOff x="5318747" y="2219574"/>
                <a:chExt cx="640080" cy="558800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5332294" y="2219574"/>
                  <a:ext cx="592667" cy="558800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318747" y="2219577"/>
                  <a:ext cx="6400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  ?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oup 56"/>
              <p:cNvGrpSpPr/>
              <p:nvPr/>
            </p:nvGrpSpPr>
            <p:grpSpPr>
              <a:xfrm>
                <a:off x="5829292" y="3872764"/>
                <a:ext cx="640080" cy="558800"/>
                <a:chOff x="7256374" y="2270376"/>
                <a:chExt cx="640080" cy="558800"/>
              </a:xfrm>
            </p:grpSpPr>
            <p:sp>
              <p:nvSpPr>
                <p:cNvPr id="8" name="Oval 7"/>
                <p:cNvSpPr/>
                <p:nvPr/>
              </p:nvSpPr>
              <p:spPr>
                <a:xfrm>
                  <a:off x="7279592" y="2270376"/>
                  <a:ext cx="592667" cy="558800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256374" y="2272090"/>
                  <a:ext cx="6400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  ?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9" name="Picture 58" descr="spring4.jpg"/>
              <p:cNvPicPr>
                <a:picLocks noChangeAspect="1"/>
              </p:cNvPicPr>
              <p:nvPr/>
            </p:nvPicPr>
            <p:blipFill>
              <a:blip r:embed="rId3"/>
              <a:srcRect l="8446" t="45440" r="81881" b="25600"/>
              <a:stretch>
                <a:fillRect/>
              </a:stretch>
            </p:blipFill>
            <p:spPr>
              <a:xfrm>
                <a:off x="6047734" y="3028237"/>
                <a:ext cx="418957" cy="82753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pic>
            <p:nvPicPr>
              <p:cNvPr id="60" name="Picture 59" descr="spring4.jpg"/>
              <p:cNvPicPr>
                <a:picLocks noChangeAspect="1"/>
              </p:cNvPicPr>
              <p:nvPr/>
            </p:nvPicPr>
            <p:blipFill>
              <a:blip r:embed="rId3"/>
              <a:srcRect l="8446" t="45440" r="81881" b="25600"/>
              <a:stretch>
                <a:fillRect/>
              </a:stretch>
            </p:blipFill>
            <p:spPr>
              <a:xfrm>
                <a:off x="6013868" y="4498349"/>
                <a:ext cx="418957" cy="827532"/>
              </a:xfrm>
              <a:prstGeom prst="rect">
                <a:avLst/>
              </a:prstGeom>
              <a:scene3d>
                <a:camera prst="orthographicFront">
                  <a:rot lat="0" lon="0" rev="21180000"/>
                </a:camera>
                <a:lightRig rig="threePt" dir="t"/>
              </a:scene3d>
            </p:spPr>
          </p:pic>
        </p:grpSp>
        <p:cxnSp>
          <p:nvCxnSpPr>
            <p:cNvPr id="61" name="Straight Connector 60"/>
            <p:cNvCxnSpPr/>
            <p:nvPr/>
          </p:nvCxnSpPr>
          <p:spPr>
            <a:xfrm rot="16200000" flipH="1">
              <a:off x="3396187" y="3595984"/>
              <a:ext cx="5191784" cy="9188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53"/>
          <p:cNvGrpSpPr/>
          <p:nvPr/>
        </p:nvGrpSpPr>
        <p:grpSpPr>
          <a:xfrm>
            <a:off x="7499584" y="1316966"/>
            <a:ext cx="1522874" cy="5191784"/>
            <a:chOff x="7499584" y="1012172"/>
            <a:chExt cx="1522874" cy="5191784"/>
          </a:xfrm>
        </p:grpSpPr>
        <p:pic>
          <p:nvPicPr>
            <p:cNvPr id="29" name="Picture 28" descr="spring4.jpg"/>
            <p:cNvPicPr>
              <a:picLocks/>
            </p:cNvPicPr>
            <p:nvPr/>
          </p:nvPicPr>
          <p:blipFill>
            <a:blip r:embed="rId3"/>
            <a:srcRect l="77912" t="33512" r="10557" b="37291"/>
            <a:stretch>
              <a:fillRect/>
            </a:stretch>
          </p:blipFill>
          <p:spPr>
            <a:xfrm>
              <a:off x="8156156" y="3034821"/>
              <a:ext cx="493776" cy="870904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scene3d>
              <a:camera prst="orthographicFront">
                <a:rot lat="0" lon="0" rev="20754000"/>
              </a:camera>
              <a:lightRig rig="threePt" dir="t"/>
            </a:scene3d>
          </p:spPr>
        </p:pic>
        <p:pic>
          <p:nvPicPr>
            <p:cNvPr id="67" name="Picture 66" descr="spring4.jpg"/>
            <p:cNvPicPr>
              <a:picLocks noChangeAspect="1"/>
            </p:cNvPicPr>
            <p:nvPr/>
          </p:nvPicPr>
          <p:blipFill>
            <a:blip r:embed="rId3"/>
            <a:srcRect l="40117" t="52283" r="48352" b="17008"/>
            <a:stretch>
              <a:fillRect/>
            </a:stretch>
          </p:blipFill>
          <p:spPr>
            <a:xfrm>
              <a:off x="8523783" y="1649149"/>
              <a:ext cx="498675" cy="877470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scene3d>
              <a:camera prst="orthographicFront">
                <a:rot lat="0" lon="0" rev="20520000"/>
              </a:camera>
              <a:lightRig rig="threePt" dir="t"/>
            </a:scene3d>
          </p:spPr>
        </p:pic>
        <p:pic>
          <p:nvPicPr>
            <p:cNvPr id="33" name="Picture 32" descr="spring4.jpg"/>
            <p:cNvPicPr>
              <a:picLocks noChangeAspect="1"/>
            </p:cNvPicPr>
            <p:nvPr/>
          </p:nvPicPr>
          <p:blipFill>
            <a:blip r:embed="rId3"/>
            <a:srcRect l="40117" t="47118" r="48352" b="23360"/>
            <a:stretch>
              <a:fillRect/>
            </a:stretch>
          </p:blipFill>
          <p:spPr>
            <a:xfrm>
              <a:off x="7919094" y="4480719"/>
              <a:ext cx="498675" cy="843448"/>
            </a:xfrm>
            <a:prstGeom prst="rect">
              <a:avLst/>
            </a:prstGeom>
            <a:solidFill>
              <a:srgbClr val="FF0000">
                <a:alpha val="87000"/>
              </a:srgbClr>
            </a:solidFill>
            <a:scene3d>
              <a:camera prst="orthographicFront">
                <a:rot lat="0" lon="0" rev="20814000"/>
              </a:camera>
              <a:lightRig rig="threePt" dir="t"/>
            </a:scene3d>
          </p:spPr>
        </p:pic>
        <p:grpSp>
          <p:nvGrpSpPr>
            <p:cNvPr id="15" name="Group 64"/>
            <p:cNvGrpSpPr/>
            <p:nvPr/>
          </p:nvGrpSpPr>
          <p:grpSpPr>
            <a:xfrm>
              <a:off x="7499584" y="5290301"/>
              <a:ext cx="845883" cy="558800"/>
              <a:chOff x="9330950" y="4210577"/>
              <a:chExt cx="845883" cy="55880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9452155" y="4210577"/>
                <a:ext cx="592667" cy="558800"/>
              </a:xfrm>
              <a:prstGeom prst="ellipse">
                <a:avLst/>
              </a:prstGeom>
              <a:solidFill>
                <a:srgbClr val="FF0000">
                  <a:alpha val="87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330950" y="4245390"/>
                <a:ext cx="845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-0.3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63"/>
            <p:cNvGrpSpPr/>
            <p:nvPr/>
          </p:nvGrpSpPr>
          <p:grpSpPr>
            <a:xfrm>
              <a:off x="7671587" y="3844040"/>
              <a:ext cx="845883" cy="570582"/>
              <a:chOff x="7987031" y="3755100"/>
              <a:chExt cx="845883" cy="57058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8070917" y="3766882"/>
                <a:ext cx="592667" cy="558800"/>
              </a:xfrm>
              <a:prstGeom prst="ellipse">
                <a:avLst/>
              </a:prstGeom>
              <a:solidFill>
                <a:srgbClr val="FF0000">
                  <a:alpha val="75000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7987031" y="3755100"/>
                <a:ext cx="8458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-0.1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65"/>
            <p:cNvGrpSpPr/>
            <p:nvPr/>
          </p:nvGrpSpPr>
          <p:grpSpPr>
            <a:xfrm>
              <a:off x="8179182" y="2458830"/>
              <a:ext cx="640080" cy="560934"/>
              <a:chOff x="4998770" y="4619867"/>
              <a:chExt cx="640080" cy="56093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5015703" y="4622001"/>
                <a:ext cx="592667" cy="558800"/>
              </a:xfrm>
              <a:prstGeom prst="ellipse">
                <a:avLst/>
              </a:prstGeom>
              <a:solidFill>
                <a:srgbClr val="1E6700">
                  <a:alpha val="71000"/>
                </a:srgbClr>
              </a:solidFill>
              <a:ln w="38100">
                <a:solidFill>
                  <a:srgbClr val="1E67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998770" y="4619867"/>
                <a:ext cx="64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0.6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8" name="Group 62"/>
            <p:cNvGrpSpPr/>
            <p:nvPr/>
          </p:nvGrpSpPr>
          <p:grpSpPr>
            <a:xfrm>
              <a:off x="8382375" y="1030933"/>
              <a:ext cx="640080" cy="558800"/>
              <a:chOff x="3410448" y="4207137"/>
              <a:chExt cx="640080" cy="558800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440928" y="4207137"/>
                <a:ext cx="592667" cy="558800"/>
              </a:xfrm>
              <a:prstGeom prst="ellipse">
                <a:avLst/>
              </a:prstGeom>
              <a:solidFill>
                <a:srgbClr val="1E6700">
                  <a:alpha val="84000"/>
                </a:srgbClr>
              </a:solidFill>
              <a:ln w="38100">
                <a:solidFill>
                  <a:srgbClr val="1E67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410448" y="4212291"/>
                <a:ext cx="64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</a:rPr>
                  <a:t>0.8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72" name="Straight Connector 71"/>
            <p:cNvCxnSpPr/>
            <p:nvPr/>
          </p:nvCxnSpPr>
          <p:spPr>
            <a:xfrm rot="16200000" flipH="1">
              <a:off x="5563614" y="3562121"/>
              <a:ext cx="5191784" cy="9188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>
            <a:off x="5946136" y="1360274"/>
            <a:ext cx="607064" cy="1588"/>
          </a:xfrm>
          <a:prstGeom prst="straightConnector1">
            <a:avLst/>
          </a:prstGeom>
          <a:ln w="12700">
            <a:solidFill>
              <a:srgbClr val="29B2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5700115" y="6243595"/>
            <a:ext cx="338328" cy="1588"/>
          </a:xfrm>
          <a:prstGeom prst="straightConnector1">
            <a:avLst/>
          </a:prstGeom>
          <a:ln w="12700">
            <a:solidFill>
              <a:srgbClr val="800000"/>
            </a:solidFill>
            <a:headEnd type="arrow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 Box 77"/>
          <p:cNvSpPr txBox="1">
            <a:spLocks noChangeArrowheads="1"/>
          </p:cNvSpPr>
          <p:nvPr/>
        </p:nvSpPr>
        <p:spPr bwMode="auto">
          <a:xfrm>
            <a:off x="277023" y="5764126"/>
            <a:ext cx="3723936" cy="492443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/>
              <a:t>[Zhou ‘06][Ji, Han ’10]…</a:t>
            </a:r>
            <a:endParaRPr lang="en-US" sz="2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1b</a:t>
            </a:r>
            <a:br>
              <a:rPr lang="en-US" dirty="0" smtClean="0"/>
            </a:br>
            <a:r>
              <a:rPr lang="en-US" dirty="0" smtClean="0"/>
              <a:t>Similarity between Nodes: Proximity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C098D79-F50E-B44C-8171-D9725EF2558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2021596" y="3132667"/>
            <a:ext cx="4950705" cy="4538124"/>
            <a:chOff x="-192438" y="848351"/>
            <a:chExt cx="8987942" cy="6949440"/>
          </a:xfrm>
        </p:grpSpPr>
        <p:pic>
          <p:nvPicPr>
            <p:cNvPr id="7" name="Picture 6" descr="tutorial_overview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2438" y="848351"/>
              <a:ext cx="8987942" cy="694944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885214" y="4233136"/>
              <a:ext cx="7543559" cy="1475184"/>
            </a:xfrm>
            <a:prstGeom prst="rect">
              <a:avLst/>
            </a:prstGeom>
            <a:noFill/>
            <a:ln w="222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  <p:sp>
        <p:nvSpPr>
          <p:cNvPr id="9" name="Right Arrow 8"/>
          <p:cNvSpPr/>
          <p:nvPr/>
        </p:nvSpPr>
        <p:spPr bwMode="auto">
          <a:xfrm rot="7800891">
            <a:off x="4253513" y="4061343"/>
            <a:ext cx="548559" cy="602901"/>
          </a:xfrm>
          <a:prstGeom prst="rightArrow">
            <a:avLst/>
          </a:prstGeom>
          <a:noFill/>
          <a:ln w="69850" cap="flat" cmpd="dbl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5" y="-7818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SSL Equation</a:t>
            </a:r>
            <a:endParaRPr lang="en-US" dirty="0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09800" y="2085975"/>
          <a:ext cx="3797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2" name="Equation" r:id="rId4" imgW="3797300" imgH="482600" progId="Equation.3">
                  <p:embed/>
                </p:oleObj>
              </mc:Choice>
              <mc:Fallback>
                <p:oleObj name="Equation" r:id="rId4" imgW="3797300" imgH="482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85975"/>
                        <a:ext cx="3797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 flipH="1">
            <a:off x="4951341" y="2131099"/>
            <a:ext cx="287082" cy="3937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78"/>
          <p:cNvGrpSpPr/>
          <p:nvPr/>
        </p:nvGrpSpPr>
        <p:grpSpPr>
          <a:xfrm>
            <a:off x="1464111" y="2568575"/>
            <a:ext cx="1825189" cy="3311525"/>
            <a:chOff x="822195" y="-28632"/>
            <a:chExt cx="2603097" cy="3311525"/>
          </a:xfrm>
        </p:grpSpPr>
        <p:sp>
          <p:nvSpPr>
            <p:cNvPr id="75" name="Content Placeholder 2"/>
            <p:cNvSpPr txBox="1">
              <a:spLocks/>
            </p:cNvSpPr>
            <p:nvPr/>
          </p:nvSpPr>
          <p:spPr>
            <a:xfrm>
              <a:off x="822195" y="1030927"/>
              <a:ext cx="2603097" cy="22519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800BE"/>
                </a:buClr>
                <a:buSzTx/>
                <a:tabLst/>
                <a:defRPr/>
              </a:pP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</a:rPr>
                <a:t>homophily strength of neighbors</a:t>
              </a:r>
            </a:p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800BE"/>
                </a:buClr>
                <a:buSzTx/>
                <a:tabLst/>
                <a:defRPr/>
              </a:pPr>
              <a:r>
                <a:rPr lang="en-US" sz="2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</a:rPr>
                <a:t>~”stiffness of spring”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 rot="5400000" flipH="1" flipV="1">
              <a:off x="2357248" y="346934"/>
              <a:ext cx="1110359" cy="35922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Content Placeholder 2"/>
          <p:cNvSpPr txBox="1">
            <a:spLocks/>
          </p:cNvSpPr>
          <p:nvPr/>
        </p:nvSpPr>
        <p:spPr>
          <a:xfrm>
            <a:off x="4683897" y="3420688"/>
            <a:ext cx="973306" cy="894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final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labels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5657202" y="3432547"/>
            <a:ext cx="1183863" cy="893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known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labels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910996" y="2682512"/>
            <a:ext cx="801275" cy="745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78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1</a:t>
            </a:r>
          </a:p>
          <a:p>
            <a:pPr algn="l">
              <a:lnSpc>
                <a:spcPts val="178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   1 </a:t>
            </a:r>
          </a:p>
          <a:p>
            <a:pPr algn="l">
              <a:lnSpc>
                <a:spcPts val="178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       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4984610" y="2696645"/>
            <a:ext cx="255600" cy="73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ts val="12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767492" y="2695925"/>
            <a:ext cx="290408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9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0</a:t>
            </a:r>
          </a:p>
          <a:p>
            <a:pPr>
              <a:lnSpc>
                <a:spcPts val="19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 1</a:t>
            </a:r>
          </a:p>
          <a:p>
            <a:pPr>
              <a:lnSpc>
                <a:spcPts val="19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131835" y="2695763"/>
            <a:ext cx="802800" cy="74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88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d1</a:t>
            </a:r>
          </a:p>
          <a:p>
            <a:pPr algn="l">
              <a:lnSpc>
                <a:spcPts val="188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 d2 </a:t>
            </a:r>
          </a:p>
          <a:p>
            <a:pPr algn="l">
              <a:lnSpc>
                <a:spcPts val="188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    d3</a:t>
            </a:r>
          </a:p>
        </p:txBody>
      </p:sp>
      <p:sp>
        <p:nvSpPr>
          <p:cNvPr id="98" name="Rectangle 97"/>
          <p:cNvSpPr/>
          <p:nvPr/>
        </p:nvSpPr>
        <p:spPr>
          <a:xfrm>
            <a:off x="4008096" y="2696645"/>
            <a:ext cx="802800" cy="74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9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0  1  0</a:t>
            </a:r>
          </a:p>
          <a:p>
            <a:pPr>
              <a:lnSpc>
                <a:spcPts val="19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1  0  1</a:t>
            </a:r>
          </a:p>
          <a:p>
            <a:pPr>
              <a:lnSpc>
                <a:spcPts val="19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0  1  0</a:t>
            </a: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3106436" y="3420688"/>
            <a:ext cx="1552062" cy="894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graph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structure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6" name="Group 73"/>
          <p:cNvGrpSpPr/>
          <p:nvPr/>
        </p:nvGrpSpPr>
        <p:grpSpPr>
          <a:xfrm>
            <a:off x="7545928" y="1350829"/>
            <a:ext cx="1452864" cy="5191784"/>
            <a:chOff x="5386928" y="1046035"/>
            <a:chExt cx="1452864" cy="5191784"/>
          </a:xfrm>
        </p:grpSpPr>
        <p:grpSp>
          <p:nvGrpSpPr>
            <p:cNvPr id="7" name="Group 52"/>
            <p:cNvGrpSpPr/>
            <p:nvPr/>
          </p:nvGrpSpPr>
          <p:grpSpPr>
            <a:xfrm>
              <a:off x="5386928" y="1064814"/>
              <a:ext cx="1452864" cy="4835095"/>
              <a:chOff x="5573191" y="1064814"/>
              <a:chExt cx="1452864" cy="4835095"/>
            </a:xfrm>
          </p:grpSpPr>
          <p:pic>
            <p:nvPicPr>
              <p:cNvPr id="43" name="Picture 42" descr="spring4.jpg"/>
              <p:cNvPicPr>
                <a:picLocks noChangeAspect="1"/>
              </p:cNvPicPr>
              <p:nvPr/>
            </p:nvPicPr>
            <p:blipFill>
              <a:blip r:embed="rId6"/>
              <a:srcRect l="8479" t="45440" r="81881" b="25600"/>
              <a:stretch>
                <a:fillRect/>
              </a:stretch>
            </p:blipFill>
            <p:spPr>
              <a:xfrm>
                <a:off x="6353966" y="1723178"/>
                <a:ext cx="417512" cy="827532"/>
              </a:xfrm>
              <a:prstGeom prst="rect">
                <a:avLst/>
              </a:prstGeom>
              <a:scene3d>
                <a:camera prst="orthographicFront">
                  <a:rot lat="0" lon="0" rev="20220000"/>
                </a:camera>
                <a:lightRig rig="threePt" dir="t"/>
              </a:scene3d>
            </p:spPr>
          </p:pic>
          <p:grpSp>
            <p:nvGrpSpPr>
              <p:cNvPr id="8" name="Group 35"/>
              <p:cNvGrpSpPr/>
              <p:nvPr/>
            </p:nvGrpSpPr>
            <p:grpSpPr>
              <a:xfrm>
                <a:off x="6385975" y="1064814"/>
                <a:ext cx="640080" cy="592661"/>
                <a:chOff x="3368062" y="2236510"/>
                <a:chExt cx="640080" cy="592661"/>
              </a:xfrm>
            </p:grpSpPr>
            <p:sp>
              <p:nvSpPr>
                <p:cNvPr id="63" name="Oval 5"/>
                <p:cNvSpPr/>
                <p:nvPr/>
              </p:nvSpPr>
              <p:spPr>
                <a:xfrm>
                  <a:off x="3384996" y="2270371"/>
                  <a:ext cx="592667" cy="558800"/>
                </a:xfrm>
                <a:prstGeom prst="ellipse">
                  <a:avLst/>
                </a:prstGeom>
                <a:solidFill>
                  <a:srgbClr val="1E6700">
                    <a:alpha val="88000"/>
                  </a:srgbClr>
                </a:solidFill>
                <a:ln w="38100">
                  <a:solidFill>
                    <a:srgbClr val="1E6700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368062" y="2236510"/>
                  <a:ext cx="6400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0.8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" name="Group 57"/>
              <p:cNvGrpSpPr/>
              <p:nvPr/>
            </p:nvGrpSpPr>
            <p:grpSpPr>
              <a:xfrm>
                <a:off x="5573191" y="5325881"/>
                <a:ext cx="845883" cy="574028"/>
                <a:chOff x="9159157" y="2221285"/>
                <a:chExt cx="845883" cy="574028"/>
              </a:xfrm>
            </p:grpSpPr>
            <p:sp>
              <p:nvSpPr>
                <p:cNvPr id="60" name="Oval 8"/>
                <p:cNvSpPr/>
                <p:nvPr/>
              </p:nvSpPr>
              <p:spPr>
                <a:xfrm>
                  <a:off x="9226890" y="2236513"/>
                  <a:ext cx="592667" cy="558800"/>
                </a:xfrm>
                <a:prstGeom prst="ellipse">
                  <a:avLst/>
                </a:prstGeom>
                <a:solidFill>
                  <a:srgbClr val="FF0000">
                    <a:alpha val="87000"/>
                  </a:srgbClr>
                </a:solidFill>
                <a:ln w="38100">
                  <a:solidFill>
                    <a:srgbClr val="FF0000"/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9159157" y="2221285"/>
                  <a:ext cx="84588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-0.3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0" name="Group 55"/>
              <p:cNvGrpSpPr/>
              <p:nvPr/>
            </p:nvGrpSpPr>
            <p:grpSpPr>
              <a:xfrm>
                <a:off x="5811936" y="2435571"/>
                <a:ext cx="640080" cy="558800"/>
                <a:chOff x="5318747" y="2219574"/>
                <a:chExt cx="640080" cy="558800"/>
              </a:xfrm>
            </p:grpSpPr>
            <p:sp>
              <p:nvSpPr>
                <p:cNvPr id="58" name="Oval 6"/>
                <p:cNvSpPr/>
                <p:nvPr/>
              </p:nvSpPr>
              <p:spPr>
                <a:xfrm>
                  <a:off x="5332294" y="2219574"/>
                  <a:ext cx="592667" cy="558800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318747" y="2219577"/>
                  <a:ext cx="6400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  ?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oup 56"/>
              <p:cNvGrpSpPr/>
              <p:nvPr/>
            </p:nvGrpSpPr>
            <p:grpSpPr>
              <a:xfrm>
                <a:off x="5829292" y="3872764"/>
                <a:ext cx="640080" cy="558800"/>
                <a:chOff x="7256374" y="2270376"/>
                <a:chExt cx="640080" cy="558800"/>
              </a:xfrm>
            </p:grpSpPr>
            <p:sp>
              <p:nvSpPr>
                <p:cNvPr id="56" name="Oval 7"/>
                <p:cNvSpPr/>
                <p:nvPr/>
              </p:nvSpPr>
              <p:spPr>
                <a:xfrm>
                  <a:off x="7279592" y="2270376"/>
                  <a:ext cx="592667" cy="558800"/>
                </a:xfrm>
                <a:prstGeom prst="ellipse">
                  <a:avLst/>
                </a:prstGeom>
                <a:solidFill>
                  <a:schemeClr val="bg1">
                    <a:lumMod val="65000"/>
                    <a:alpha val="84000"/>
                  </a:schemeClr>
                </a:solidFill>
                <a:ln w="38100"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7256374" y="2272090"/>
                  <a:ext cx="6400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chemeClr val="bg1"/>
                      </a:solidFill>
                    </a:rPr>
                    <a:t>  ?</a:t>
                  </a:r>
                  <a:endParaRPr lang="en-US" sz="2800" b="1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54" name="Picture 53" descr="spring4.jpg"/>
              <p:cNvPicPr>
                <a:picLocks noChangeAspect="1"/>
              </p:cNvPicPr>
              <p:nvPr/>
            </p:nvPicPr>
            <p:blipFill>
              <a:blip r:embed="rId6"/>
              <a:srcRect l="8446" t="45440" r="81881" b="25600"/>
              <a:stretch>
                <a:fillRect/>
              </a:stretch>
            </p:blipFill>
            <p:spPr>
              <a:xfrm>
                <a:off x="6047734" y="3028237"/>
                <a:ext cx="418957" cy="827532"/>
              </a:xfrm>
              <a:prstGeom prst="rect">
                <a:avLst/>
              </a:prstGeom>
              <a:scene3d>
                <a:camera prst="orthographicFront">
                  <a:rot lat="0" lon="0" rev="0"/>
                </a:camera>
                <a:lightRig rig="threePt" dir="t"/>
              </a:scene3d>
            </p:spPr>
          </p:pic>
          <p:pic>
            <p:nvPicPr>
              <p:cNvPr id="55" name="Picture 54" descr="spring4.jpg"/>
              <p:cNvPicPr>
                <a:picLocks noChangeAspect="1"/>
              </p:cNvPicPr>
              <p:nvPr/>
            </p:nvPicPr>
            <p:blipFill>
              <a:blip r:embed="rId6"/>
              <a:srcRect l="8446" t="45440" r="81881" b="25600"/>
              <a:stretch>
                <a:fillRect/>
              </a:stretch>
            </p:blipFill>
            <p:spPr>
              <a:xfrm>
                <a:off x="6013868" y="4498349"/>
                <a:ext cx="418957" cy="827532"/>
              </a:xfrm>
              <a:prstGeom prst="rect">
                <a:avLst/>
              </a:prstGeom>
              <a:scene3d>
                <a:camera prst="orthographicFront">
                  <a:rot lat="0" lon="0" rev="21180000"/>
                </a:camera>
                <a:lightRig rig="threePt" dir="t"/>
              </a:scene3d>
            </p:spPr>
          </p:pic>
        </p:grpSp>
        <p:cxnSp>
          <p:nvCxnSpPr>
            <p:cNvPr id="42" name="Straight Connector 41"/>
            <p:cNvCxnSpPr/>
            <p:nvPr/>
          </p:nvCxnSpPr>
          <p:spPr>
            <a:xfrm rot="16200000" flipH="1">
              <a:off x="3396187" y="3595984"/>
              <a:ext cx="5191784" cy="91886"/>
            </a:xfrm>
            <a:prstGeom prst="line">
              <a:avLst/>
            </a:prstGeom>
            <a:ln w="127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7" grpId="0"/>
      <p:bldP spid="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Guilt-by-Association Techniques</a:t>
            </a:r>
            <a:endParaRPr lang="en-US" dirty="0"/>
          </a:p>
        </p:txBody>
      </p:sp>
      <p:sp>
        <p:nvSpPr>
          <p:cNvPr id="232450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Propagation (BP)                   Bayesian </a:t>
            </a:r>
          </a:p>
          <a:p>
            <a:r>
              <a:rPr lang="en-US" dirty="0" smtClean="0"/>
              <a:t>Semi-supervised Learning (SSL) </a:t>
            </a:r>
          </a:p>
          <a:p>
            <a:r>
              <a:rPr lang="en-US" dirty="0" smtClean="0"/>
              <a:t>Random Walk with Restarts (RWR)   Google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232454" name="Content Placeholder 13" descr="graph_gult_by_asso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7" t="2664" r="18387" b="957"/>
          <a:stretch>
            <a:fillRect/>
          </a:stretch>
        </p:blipFill>
        <p:spPr bwMode="auto">
          <a:xfrm>
            <a:off x="3636434" y="2794530"/>
            <a:ext cx="45847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295348" y="2266456"/>
            <a:ext cx="424321" cy="375190"/>
          </a:xfrm>
          <a:prstGeom prst="rightArrow">
            <a:avLst/>
          </a:prstGeom>
          <a:noFill/>
          <a:ln w="69850" cap="flat" cmpd="dbl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5727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Personalized Random Walk </a:t>
            </a:r>
            <a:br>
              <a:rPr lang="en-US" dirty="0" smtClean="0"/>
            </a:br>
            <a:r>
              <a:rPr lang="en-US" dirty="0" smtClean="0"/>
              <a:t>with Restarts (RWR)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293955" y="5814925"/>
            <a:ext cx="8714578" cy="892552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/>
              <a:t>[</a:t>
            </a:r>
            <a:r>
              <a:rPr lang="en-US" sz="2600" dirty="0" err="1" smtClean="0"/>
              <a:t>Brin</a:t>
            </a:r>
            <a:r>
              <a:rPr lang="en-US" sz="2600" dirty="0" smtClean="0"/>
              <a:t>+ ’98][Haveliwala ’03][Tong+ ‘06][Minkov, Cohen ‘07]…</a:t>
            </a:r>
            <a:endParaRPr lang="en-US" sz="2600" dirty="0"/>
          </a:p>
        </p:txBody>
      </p:sp>
      <p:sp>
        <p:nvSpPr>
          <p:cNvPr id="81" name="Oval 80"/>
          <p:cNvSpPr/>
          <p:nvPr/>
        </p:nvSpPr>
        <p:spPr>
          <a:xfrm>
            <a:off x="1991027" y="2341025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1145726" y="3862774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585707" y="5385779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401710" y="4586448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554114" y="2472044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749287" y="2493425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7798491" y="3644868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2" idx="5"/>
            <a:endCxn id="84" idx="2"/>
          </p:cNvCxnSpPr>
          <p:nvPr/>
        </p:nvCxnSpPr>
        <p:spPr>
          <a:xfrm rot="16200000" flipH="1">
            <a:off x="2676239" y="3078883"/>
            <a:ext cx="569592" cy="28813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1" idx="4"/>
            <a:endCxn id="83" idx="0"/>
          </p:cNvCxnSpPr>
          <p:nvPr/>
        </p:nvCxnSpPr>
        <p:spPr>
          <a:xfrm rot="16200000" flipH="1">
            <a:off x="1203352" y="3783967"/>
            <a:ext cx="2608943" cy="594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5" idx="6"/>
            <a:endCxn id="87" idx="2"/>
          </p:cNvCxnSpPr>
          <p:nvPr/>
        </p:nvCxnSpPr>
        <p:spPr>
          <a:xfrm>
            <a:off x="4993026" y="2689950"/>
            <a:ext cx="2805465" cy="1172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82" idx="0"/>
            <a:endCxn id="81" idx="3"/>
          </p:cNvCxnSpPr>
          <p:nvPr/>
        </p:nvCxnSpPr>
        <p:spPr>
          <a:xfrm rot="5400000" flipH="1" flipV="1">
            <a:off x="1135363" y="2942833"/>
            <a:ext cx="1149761" cy="690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4" idx="0"/>
            <a:endCxn id="85" idx="4"/>
          </p:cNvCxnSpPr>
          <p:nvPr/>
        </p:nvCxnSpPr>
        <p:spPr>
          <a:xfrm rot="5400000" flipH="1" flipV="1">
            <a:off x="3858072" y="3670950"/>
            <a:ext cx="1678593" cy="1524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83" idx="6"/>
            <a:endCxn id="84" idx="3"/>
          </p:cNvCxnSpPr>
          <p:nvPr/>
        </p:nvCxnSpPr>
        <p:spPr>
          <a:xfrm flipV="1">
            <a:off x="3024619" y="4958436"/>
            <a:ext cx="1441368" cy="645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38" idx="6"/>
            <a:endCxn id="85" idx="3"/>
          </p:cNvCxnSpPr>
          <p:nvPr/>
        </p:nvCxnSpPr>
        <p:spPr>
          <a:xfrm flipV="1">
            <a:off x="1584641" y="2844032"/>
            <a:ext cx="3033750" cy="1236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86" idx="5"/>
            <a:endCxn id="87" idx="1"/>
          </p:cNvCxnSpPr>
          <p:nvPr/>
        </p:nvCxnSpPr>
        <p:spPr>
          <a:xfrm rot="16200000" flipH="1">
            <a:off x="7071706" y="2917629"/>
            <a:ext cx="843278" cy="738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86" idx="2"/>
            <a:endCxn id="85" idx="7"/>
          </p:cNvCxnSpPr>
          <p:nvPr/>
        </p:nvCxnSpPr>
        <p:spPr>
          <a:xfrm rot="10800000">
            <a:off x="4928749" y="2535867"/>
            <a:ext cx="1820538" cy="1754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/>
          <a:srcRect l="23280" t="4281" r="25745" b="7500"/>
          <a:stretch>
            <a:fillRect/>
          </a:stretch>
        </p:blipFill>
        <p:spPr>
          <a:xfrm>
            <a:off x="1296354" y="1886327"/>
            <a:ext cx="630543" cy="1012121"/>
          </a:xfrm>
          <a:prstGeom prst="rect">
            <a:avLst/>
          </a:prstGeom>
        </p:spPr>
      </p:pic>
      <p:sp>
        <p:nvSpPr>
          <p:cNvPr id="138" name="Oval 137"/>
          <p:cNvSpPr/>
          <p:nvPr/>
        </p:nvSpPr>
        <p:spPr>
          <a:xfrm>
            <a:off x="1145729" y="3862777"/>
            <a:ext cx="438912" cy="4358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554781" y="2476491"/>
            <a:ext cx="438912" cy="4358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7798491" y="3644871"/>
            <a:ext cx="438912" cy="4358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585708" y="5377375"/>
            <a:ext cx="438912" cy="4358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4401711" y="4586448"/>
            <a:ext cx="438912" cy="4358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6749287" y="2495107"/>
            <a:ext cx="438912" cy="43581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4554784" y="2476494"/>
            <a:ext cx="438912" cy="4358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749287" y="2493424"/>
            <a:ext cx="438912" cy="4358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798491" y="3644868"/>
            <a:ext cx="438912" cy="4358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/>
          <p:cNvCxnSpPr>
            <a:stCxn id="85" idx="3"/>
            <a:endCxn id="142" idx="7"/>
          </p:cNvCxnSpPr>
          <p:nvPr/>
        </p:nvCxnSpPr>
        <p:spPr>
          <a:xfrm rot="5400000">
            <a:off x="2490784" y="3313591"/>
            <a:ext cx="2597166" cy="1658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Oval 152"/>
          <p:cNvSpPr/>
          <p:nvPr/>
        </p:nvSpPr>
        <p:spPr>
          <a:xfrm>
            <a:off x="4554787" y="2476497"/>
            <a:ext cx="438912" cy="4358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585790" y="5392085"/>
            <a:ext cx="438912" cy="43581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5936487" y="4298585"/>
            <a:ext cx="438912" cy="43581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2" name="Straight Connector 161"/>
          <p:cNvCxnSpPr>
            <a:stCxn id="143" idx="6"/>
            <a:endCxn id="161" idx="2"/>
          </p:cNvCxnSpPr>
          <p:nvPr/>
        </p:nvCxnSpPr>
        <p:spPr>
          <a:xfrm flipV="1">
            <a:off x="4840623" y="4516491"/>
            <a:ext cx="1095864" cy="287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326" y="2197096"/>
            <a:ext cx="765467" cy="7654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32" y="5654329"/>
            <a:ext cx="967006" cy="331200"/>
          </a:xfrm>
          <a:prstGeom prst="rect">
            <a:avLst/>
          </a:prstGeom>
        </p:spPr>
      </p:pic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372536" y="1291094"/>
            <a:ext cx="3918435" cy="1204013"/>
          </a:xfrm>
        </p:spPr>
        <p:txBody>
          <a:bodyPr>
            <a:normAutofit/>
          </a:bodyPr>
          <a:lstStyle/>
          <a:p>
            <a:r>
              <a:rPr lang="en-US" dirty="0" smtClean="0"/>
              <a:t>measure relevance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0.01042 C -0.05521 0.15024 -0.13299 0.29074 -0.08612 0.29352 C -0.03889 0.29653 0.16631 0.03473 0.30538 0.02616 C 0.44427 0.01783 0.59618 0.12986 0.74826 0.24213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00" y="14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827 0.24213 C 0.79341 0.12037 0.83872 -0.00115 0.71685 -0.04676 C 0.59497 -0.09236 0.13351 -0.03449 0.01685 -0.03194 " pathEditMode="relative" ptsTypes="aaA">
                                      <p:cBhvr>
                                        <p:cTn id="1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0.01042 C 0.03368 0.19421 0.04497 0.37963 0.10035 0.43195 C 0.15625 0.48565 0.31893 0.39722 0.35695 0.32824 C 0.39479 0.2588 0.27396 0.06597 0.32726 0.01736 C 0.38004 -0.03055 0.52761 0.00232 0.67535 0.03681 " pathEditMode="relative" rAng="0" ptsTypes="aaaaA">
                                      <p:cBhvr>
                                        <p:cTn id="21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0" y="217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35 0.0368 C 0.704 -0.00949 0.73282 -0.05556 0.62535 -0.06945 C 0.51789 -0.08334 0.27431 -0.06528 0.03091 -0.04723 " pathEditMode="relative" ptsTypes="aaA">
                                      <p:cBhvr>
                                        <p:cTn id="3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68 0.03866 C 0.06198 0.25509 0.06545 0.47153 0.10122 0.47569 C 0.13698 0.47986 0.17657 0.1 0.27344 0.06343 C 0.37032 0.02685 0.62986 0.25718 0.68264 0.25602 C 0.73542 0.25486 0.66268 0.15532 0.59011 0.05602 " pathEditMode="relative" ptsTypes="aaaaA">
                                      <p:cBhvr>
                                        <p:cTn id="39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535 0.0368 C 0.73663 -0.01991 0.79792 -0.07639 0.67917 -0.09167 C 0.56042 -0.10695 0.06285 -0.06528 -0.0375 -0.05463 C -0.13785 -0.04398 0.0717 -0.01968 0.07726 -0.02755 C 0.08281 -0.03542 0.01476 -0.11065 -0.00416 -0.10162 C -0.02326 -0.0926 -0.03941 0.01666 -0.0375 0.02685 C -0.03559 0.03703 -0.01458 -0.00139 0.00677 -0.03982 " pathEditMode="relative" ptsTypes="aaaaaaA">
                                      <p:cBhvr>
                                        <p:cTn id="5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3" grpId="0" animBg="1"/>
      <p:bldP spid="15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74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RWR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2628900" y="3038475"/>
          <a:ext cx="498475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2" name="Equation" r:id="rId4" imgW="4013200" imgH="584200" progId="Equation.3">
                  <p:embed/>
                </p:oleObj>
              </mc:Choice>
              <mc:Fallback>
                <p:oleObj name="Equation" r:id="rId4" imgW="4013200" imgH="584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038475"/>
                        <a:ext cx="498475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Oval 78"/>
          <p:cNvSpPr/>
          <p:nvPr/>
        </p:nvSpPr>
        <p:spPr>
          <a:xfrm>
            <a:off x="5143500" y="3268130"/>
            <a:ext cx="393700" cy="41487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/>
          <p:cNvSpPr txBox="1">
            <a:spLocks/>
          </p:cNvSpPr>
          <p:nvPr/>
        </p:nvSpPr>
        <p:spPr>
          <a:xfrm>
            <a:off x="4877617" y="4608156"/>
            <a:ext cx="1675583" cy="78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relevance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vector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3" name="Group 67"/>
          <p:cNvGrpSpPr/>
          <p:nvPr/>
        </p:nvGrpSpPr>
        <p:grpSpPr>
          <a:xfrm>
            <a:off x="5658251" y="2123723"/>
            <a:ext cx="1955399" cy="1021258"/>
            <a:chOff x="5931301" y="-285086"/>
            <a:chExt cx="1955399" cy="1021258"/>
          </a:xfrm>
        </p:grpSpPr>
        <p:sp>
          <p:nvSpPr>
            <p:cNvPr id="51" name="Content Placeholder 2"/>
            <p:cNvSpPr txBox="1">
              <a:spLocks/>
            </p:cNvSpPr>
            <p:nvPr/>
          </p:nvSpPr>
          <p:spPr>
            <a:xfrm>
              <a:off x="5931301" y="-285086"/>
              <a:ext cx="1955399" cy="54313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0800BE"/>
                </a:buClr>
                <a:buSzTx/>
                <a:tabLst/>
                <a:defRPr/>
              </a:pPr>
              <a:r>
                <a:rPr lang="en-US" sz="2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</a:rPr>
                <a:t>r</a:t>
              </a:r>
              <a:r>
                <a:rPr lang="en-US" sz="2200" noProof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</a:rPr>
                <a:t>estart</a:t>
              </a:r>
              <a:r>
                <a:rPr lang="en-US" sz="220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</a:rPr>
                <a:t> </a:t>
              </a:r>
              <a:r>
                <a:rPr lang="en-US" sz="2200" noProof="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</a:rPr>
                <a:t>prob</a:t>
              </a:r>
              <a:r>
                <a:rPr lang="en-US" sz="2200" noProof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</a:rPr>
                <a:t> 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endParaRP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5400000">
              <a:off x="6670382" y="465209"/>
              <a:ext cx="540339" cy="1588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Content Placeholder 2"/>
          <p:cNvSpPr txBox="1">
            <a:spLocks/>
          </p:cNvSpPr>
          <p:nvPr/>
        </p:nvSpPr>
        <p:spPr>
          <a:xfrm>
            <a:off x="7013335" y="4576352"/>
            <a:ext cx="1446302" cy="821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starting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vector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grpSp>
        <p:nvGrpSpPr>
          <p:cNvPr id="4" name="Group 126"/>
          <p:cNvGrpSpPr/>
          <p:nvPr/>
        </p:nvGrpSpPr>
        <p:grpSpPr>
          <a:xfrm>
            <a:off x="419100" y="1045091"/>
            <a:ext cx="3667640" cy="2104509"/>
            <a:chOff x="980626" y="1695827"/>
            <a:chExt cx="7091677" cy="3941569"/>
          </a:xfrm>
        </p:grpSpPr>
        <p:sp>
          <p:nvSpPr>
            <p:cNvPr id="77" name="Oval 76"/>
            <p:cNvSpPr/>
            <p:nvPr/>
          </p:nvSpPr>
          <p:spPr>
            <a:xfrm>
              <a:off x="1825927" y="2150525"/>
              <a:ext cx="438912" cy="435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980626" y="3672274"/>
              <a:ext cx="438912" cy="435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420607" y="5195279"/>
              <a:ext cx="438912" cy="435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4236610" y="4395948"/>
              <a:ext cx="438912" cy="435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4389014" y="2281544"/>
              <a:ext cx="438912" cy="435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584187" y="2302925"/>
              <a:ext cx="438912" cy="435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>
            <a:xfrm>
              <a:off x="7633391" y="3454368"/>
              <a:ext cx="438912" cy="435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8" name="Straight Connector 97"/>
            <p:cNvCxnSpPr>
              <a:stCxn id="88" idx="5"/>
              <a:endCxn id="93" idx="2"/>
            </p:cNvCxnSpPr>
            <p:nvPr/>
          </p:nvCxnSpPr>
          <p:spPr>
            <a:xfrm rot="16200000" flipH="1">
              <a:off x="2511139" y="2888383"/>
              <a:ext cx="569592" cy="28813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7" idx="4"/>
              <a:endCxn id="91" idx="0"/>
            </p:cNvCxnSpPr>
            <p:nvPr/>
          </p:nvCxnSpPr>
          <p:spPr>
            <a:xfrm rot="16200000" flipH="1">
              <a:off x="1038252" y="3593467"/>
              <a:ext cx="2608943" cy="5946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94" idx="6"/>
              <a:endCxn id="97" idx="2"/>
            </p:cNvCxnSpPr>
            <p:nvPr/>
          </p:nvCxnSpPr>
          <p:spPr>
            <a:xfrm>
              <a:off x="4827926" y="2499450"/>
              <a:ext cx="2805465" cy="11728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88" idx="0"/>
              <a:endCxn id="77" idx="3"/>
            </p:cNvCxnSpPr>
            <p:nvPr/>
          </p:nvCxnSpPr>
          <p:spPr>
            <a:xfrm rot="5400000" flipH="1" flipV="1">
              <a:off x="970263" y="2752333"/>
              <a:ext cx="1149761" cy="6901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93" idx="0"/>
              <a:endCxn id="94" idx="4"/>
            </p:cNvCxnSpPr>
            <p:nvPr/>
          </p:nvCxnSpPr>
          <p:spPr>
            <a:xfrm rot="5400000" flipH="1" flipV="1">
              <a:off x="3692972" y="3480450"/>
              <a:ext cx="1678593" cy="1524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91" idx="6"/>
              <a:endCxn id="93" idx="3"/>
            </p:cNvCxnSpPr>
            <p:nvPr/>
          </p:nvCxnSpPr>
          <p:spPr>
            <a:xfrm flipV="1">
              <a:off x="2859519" y="4767936"/>
              <a:ext cx="1441368" cy="6452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09" idx="6"/>
              <a:endCxn id="94" idx="3"/>
            </p:cNvCxnSpPr>
            <p:nvPr/>
          </p:nvCxnSpPr>
          <p:spPr>
            <a:xfrm flipV="1">
              <a:off x="1419541" y="2653532"/>
              <a:ext cx="3033750" cy="1236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95" idx="5"/>
              <a:endCxn id="97" idx="1"/>
            </p:cNvCxnSpPr>
            <p:nvPr/>
          </p:nvCxnSpPr>
          <p:spPr>
            <a:xfrm rot="16200000" flipH="1">
              <a:off x="6906606" y="2727129"/>
              <a:ext cx="843278" cy="7388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95" idx="2"/>
              <a:endCxn id="94" idx="7"/>
            </p:cNvCxnSpPr>
            <p:nvPr/>
          </p:nvCxnSpPr>
          <p:spPr>
            <a:xfrm rot="10800000">
              <a:off x="4763649" y="2345367"/>
              <a:ext cx="1820538" cy="175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6"/>
            <a:srcRect l="23280" t="4281" r="25745" b="7500"/>
            <a:stretch>
              <a:fillRect/>
            </a:stretch>
          </p:blipFill>
          <p:spPr>
            <a:xfrm>
              <a:off x="1131254" y="1695827"/>
              <a:ext cx="630543" cy="1012121"/>
            </a:xfrm>
            <a:prstGeom prst="rect">
              <a:avLst/>
            </a:prstGeom>
          </p:spPr>
        </p:pic>
        <p:sp>
          <p:nvSpPr>
            <p:cNvPr id="109" name="Oval 108"/>
            <p:cNvSpPr/>
            <p:nvPr/>
          </p:nvSpPr>
          <p:spPr>
            <a:xfrm>
              <a:off x="980629" y="3672277"/>
              <a:ext cx="438912" cy="43581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4389681" y="2285991"/>
              <a:ext cx="438912" cy="43581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633391" y="3454371"/>
              <a:ext cx="438912" cy="43581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2420608" y="5186875"/>
              <a:ext cx="438912" cy="43581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4236611" y="4395948"/>
              <a:ext cx="438912" cy="43581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6584187" y="2304607"/>
              <a:ext cx="438912" cy="435811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4389684" y="2285994"/>
              <a:ext cx="438912" cy="4358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584187" y="2302924"/>
              <a:ext cx="438912" cy="4358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7633391" y="3454368"/>
              <a:ext cx="438912" cy="4358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>
              <a:stCxn id="94" idx="3"/>
              <a:endCxn id="113" idx="7"/>
            </p:cNvCxnSpPr>
            <p:nvPr/>
          </p:nvCxnSpPr>
          <p:spPr>
            <a:xfrm rot="5400000">
              <a:off x="2325684" y="3123091"/>
              <a:ext cx="2597166" cy="1658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4389687" y="2285997"/>
              <a:ext cx="438912" cy="435811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420690" y="5201585"/>
              <a:ext cx="438912" cy="43581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5771387" y="4108085"/>
              <a:ext cx="438912" cy="43581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>
              <a:stCxn id="114" idx="6"/>
              <a:endCxn id="124" idx="2"/>
            </p:cNvCxnSpPr>
            <p:nvPr/>
          </p:nvCxnSpPr>
          <p:spPr>
            <a:xfrm flipV="1">
              <a:off x="4675523" y="4325991"/>
              <a:ext cx="1095864" cy="2878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7226" y="2006596"/>
              <a:ext cx="765467" cy="765467"/>
            </a:xfrm>
            <a:prstGeom prst="rect">
              <a:avLst/>
            </a:prstGeom>
          </p:spPr>
        </p:pic>
      </p:grpSp>
      <p:sp>
        <p:nvSpPr>
          <p:cNvPr id="129" name="Rectangle 128"/>
          <p:cNvSpPr/>
          <p:nvPr/>
        </p:nvSpPr>
        <p:spPr>
          <a:xfrm>
            <a:off x="3980942" y="3860799"/>
            <a:ext cx="802800" cy="74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9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0  ½ ½</a:t>
            </a:r>
          </a:p>
          <a:p>
            <a:pPr algn="l">
              <a:lnSpc>
                <a:spcPts val="19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½  0 ½</a:t>
            </a:r>
          </a:p>
          <a:p>
            <a:pPr algn="l">
              <a:lnSpc>
                <a:spcPts val="190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0   1  0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2468896" y="3863099"/>
            <a:ext cx="801275" cy="7450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>
              <a:lnSpc>
                <a:spcPts val="178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1</a:t>
            </a:r>
          </a:p>
          <a:p>
            <a:pPr algn="l">
              <a:lnSpc>
                <a:spcPts val="178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   1 </a:t>
            </a:r>
          </a:p>
          <a:p>
            <a:pPr algn="l">
              <a:lnSpc>
                <a:spcPts val="1780"/>
              </a:lnSpc>
            </a:pPr>
            <a:r>
              <a:rPr lang="en-US" sz="2000" dirty="0" smtClean="0">
                <a:solidFill>
                  <a:schemeClr val="tx1"/>
                </a:solidFill>
              </a:rPr>
              <a:t>        1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5206092" y="3853772"/>
            <a:ext cx="255600" cy="73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ts val="1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ts val="12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?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7318530" y="3844832"/>
            <a:ext cx="290408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lnSpc>
                <a:spcPts val="19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0</a:t>
            </a:r>
          </a:p>
          <a:p>
            <a:pPr>
              <a:lnSpc>
                <a:spcPts val="19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 1</a:t>
            </a:r>
          </a:p>
          <a:p>
            <a:pPr>
              <a:lnSpc>
                <a:spcPts val="1900"/>
              </a:lnSpc>
            </a:pPr>
            <a:r>
              <a:rPr lang="en-US" sz="2200" dirty="0" smtClean="0">
                <a:solidFill>
                  <a:schemeClr val="tx1"/>
                </a:solidFill>
              </a:rPr>
              <a:t> 0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3360436" y="4576388"/>
            <a:ext cx="1552062" cy="894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graph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structure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3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Correspondence of Methods</a:t>
            </a:r>
            <a:endParaRPr lang="en-US"/>
          </a:p>
        </p:txBody>
      </p:sp>
      <p:sp>
        <p:nvSpPr>
          <p:cNvPr id="233474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Random Walk with Restarts (RWR) ≈</a:t>
            </a:r>
          </a:p>
          <a:p>
            <a:r>
              <a:rPr lang="en-US" smtClean="0"/>
              <a:t>Semi-supervised Learning (SSL) ≈</a:t>
            </a:r>
          </a:p>
          <a:p>
            <a:r>
              <a:rPr lang="en-US" smtClean="0"/>
              <a:t>Belief Propagation (BP)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6553200" y="6231676"/>
            <a:ext cx="1905000" cy="381552"/>
          </a:xfrm>
        </p:spPr>
        <p:txBody>
          <a:bodyPr/>
          <a:lstStyle/>
          <a:p>
            <a:fld id="{DCE7192F-BC13-4247-B5B9-A19097533586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17600" y="2751660"/>
          <a:ext cx="7112000" cy="1828800"/>
        </p:xfrm>
        <a:graphic>
          <a:graphicData uri="http://schemas.openxmlformats.org/drawingml/2006/table">
            <a:tbl>
              <a:tblPr/>
              <a:tblGrid>
                <a:gridCol w="1219200"/>
                <a:gridCol w="2527300"/>
                <a:gridCol w="368300"/>
                <a:gridCol w="1439863"/>
                <a:gridCol w="441325"/>
                <a:gridCol w="1116012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Method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Matrix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unknown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known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RWR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[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I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–    c 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AD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-1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×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(1-c)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SSL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[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I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aco" charset="0"/>
                          <a:ea typeface="ＭＳ Ｐゴシック" charset="0"/>
                          <a:cs typeface="ＭＳ Ｐゴシック" charset="0"/>
                        </a:rPr>
                        <a:t>a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(D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-  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A)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]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×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FABP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[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I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+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alligraphy" charset="0"/>
                          <a:ea typeface="Osaka−等幅" charset="0"/>
                          <a:cs typeface="Osaka−等幅" charset="0"/>
                        </a:rPr>
                        <a:t>a 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−等幅" charset="0"/>
                          <a:cs typeface="Osaka−等幅" charset="0"/>
                        </a:rPr>
                        <a:t>D 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−等幅" charset="0"/>
                          <a:cs typeface="Osaka−等幅" charset="0"/>
                        </a:rPr>
                        <a:t>- c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Osaka−等幅" charset="0"/>
                          <a:cs typeface="Osaka−等幅" charset="0"/>
                        </a:rPr>
                        <a:t>’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−等幅" charset="0"/>
                          <a:cs typeface="Osaka−等幅" charset="0"/>
                        </a:rPr>
                        <a:t>A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Osaka−等幅" charset="0"/>
                          <a:cs typeface="Osaka−等幅" charset="0"/>
                        </a:rPr>
                        <a:t>]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×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=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φ</a:t>
                      </a:r>
                      <a:r>
                        <a:rPr kumimoji="0" lang="en-US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h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084388" y="4641309"/>
            <a:ext cx="5781675" cy="747712"/>
            <a:chOff x="2358836" y="2523075"/>
            <a:chExt cx="5782493" cy="747740"/>
          </a:xfrm>
        </p:grpSpPr>
        <p:sp>
          <p:nvSpPr>
            <p:cNvPr id="20" name="Rectangle 19"/>
            <p:cNvSpPr/>
            <p:nvPr/>
          </p:nvSpPr>
          <p:spPr>
            <a:xfrm>
              <a:off x="4465746" y="2523075"/>
              <a:ext cx="801801" cy="7445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lnSpc>
                  <a:spcPts val="1900"/>
                </a:lnSpc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0  1  0</a:t>
              </a:r>
            </a:p>
            <a:p>
              <a:pPr>
                <a:lnSpc>
                  <a:spcPts val="1900"/>
                </a:lnSpc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1  0  1</a:t>
              </a:r>
            </a:p>
            <a:p>
              <a:pPr>
                <a:lnSpc>
                  <a:spcPts val="1900"/>
                </a:lnSpc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0  1  0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209068" y="2540538"/>
              <a:ext cx="255624" cy="730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lnSpc>
                  <a:spcPts val="1200"/>
                </a:lnSpc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</a:p>
            <a:p>
              <a:pPr>
                <a:lnSpc>
                  <a:spcPts val="1200"/>
                </a:lnSpc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 </a:t>
              </a:r>
            </a:p>
            <a:p>
              <a:pPr>
                <a:lnSpc>
                  <a:spcPts val="1200"/>
                </a:lnSpc>
                <a:defRPr/>
              </a:pPr>
              <a:r>
                <a:rPr lang="en-US"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?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85705" y="2540538"/>
              <a:ext cx="255624" cy="7302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/>
            <a:lstStyle/>
            <a:p>
              <a:pPr>
                <a:lnSpc>
                  <a:spcPts val="1900"/>
                </a:lnSpc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0</a:t>
              </a:r>
            </a:p>
            <a:p>
              <a:pPr>
                <a:lnSpc>
                  <a:spcPts val="1900"/>
                </a:lnSpc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1</a:t>
              </a:r>
            </a:p>
            <a:p>
              <a:pPr>
                <a:lnSpc>
                  <a:spcPts val="1900"/>
                </a:lnSpc>
                <a:defRPr/>
              </a:pPr>
              <a:r>
                <a:rPr lang="en-US"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rPr>
                <a:t> 1</a:t>
              </a:r>
            </a:p>
          </p:txBody>
        </p:sp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2358836" y="2523075"/>
              <a:ext cx="809744" cy="745059"/>
              <a:chOff x="2578965" y="2523075"/>
              <a:chExt cx="809744" cy="74505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578965" y="2523075"/>
                <a:ext cx="801801" cy="74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>
                  <a:lnSpc>
                    <a:spcPts val="1775"/>
                  </a:lnSpc>
                  <a:defRPr/>
                </a:pPr>
                <a:r>
                  <a:rPr lang="en-US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</a:p>
              <a:p>
                <a:pPr>
                  <a:lnSpc>
                    <a:spcPts val="1775"/>
                  </a:lnSpc>
                  <a:defRPr/>
                </a:pPr>
                <a:r>
                  <a:rPr lang="en-US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     </a:t>
                </a:r>
              </a:p>
              <a:p>
                <a:pPr>
                  <a:lnSpc>
                    <a:spcPts val="1775"/>
                  </a:lnSpc>
                  <a:defRPr/>
                </a:pPr>
                <a:r>
                  <a:rPr lang="en-US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        </a:t>
                </a: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586903" y="2540538"/>
                <a:ext cx="801802" cy="727102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425609" y="2523079"/>
              <a:ext cx="809569" cy="745200"/>
              <a:chOff x="3374810" y="2523079"/>
              <a:chExt cx="809569" cy="745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381339" y="2523075"/>
                <a:ext cx="803389" cy="7445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/>
              <a:lstStyle/>
              <a:p>
                <a:pPr>
                  <a:lnSpc>
                    <a:spcPts val="1875"/>
                  </a:lnSpc>
                  <a:defRPr/>
                </a:pPr>
                <a:r>
                  <a:rPr lang="en-US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</a:t>
                </a:r>
              </a:p>
              <a:p>
                <a:pPr>
                  <a:lnSpc>
                    <a:spcPts val="1875"/>
                  </a:lnSpc>
                  <a:defRPr/>
                </a:pPr>
                <a:r>
                  <a:rPr lang="en-US"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rPr>
                  <a:t>      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3374988" y="2540538"/>
                <a:ext cx="801801" cy="727102"/>
              </a:xfrm>
              <a:prstGeom prst="line">
                <a:avLst/>
              </a:prstGeom>
              <a:ln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209288" y="5501652"/>
            <a:ext cx="8714578" cy="830997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300" dirty="0" smtClean="0"/>
              <a:t>[Koutra+ ’11: Unifying Guilt-by-Association Approaches: Theorems and Fast Algorithms]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Roles</a:t>
            </a:r>
          </a:p>
          <a:p>
            <a:r>
              <a:rPr lang="en-US" dirty="0" smtClean="0"/>
              <a:t>Node Proximity</a:t>
            </a:r>
          </a:p>
          <a:p>
            <a:pPr lvl="1"/>
            <a:r>
              <a:rPr lang="en-US" dirty="0" smtClean="0"/>
              <a:t>Graph-theoretic Approaches</a:t>
            </a:r>
          </a:p>
          <a:p>
            <a:pPr lvl="1"/>
            <a:r>
              <a:rPr lang="en-US" dirty="0" smtClean="0"/>
              <a:t>Guilt-by-association techniques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4583" name="Picture 7" descr="energygen-ro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86935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176321" y="3079706"/>
            <a:ext cx="5021279" cy="587375"/>
          </a:xfrm>
          <a:prstGeom prst="rect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89" y="1229894"/>
            <a:ext cx="8649369" cy="2713789"/>
          </a:xfrm>
        </p:spPr>
        <p:txBody>
          <a:bodyPr>
            <a:noAutofit/>
          </a:bodyPr>
          <a:lstStyle/>
          <a:p>
            <a:r>
              <a:rPr lang="en-US" sz="5400" b="0" dirty="0" smtClean="0"/>
              <a:t>Foils on apps:</a:t>
            </a:r>
            <a:r>
              <a:rPr lang="en-US" sz="5400" dirty="0" smtClean="0"/>
              <a:t> </a:t>
            </a:r>
            <a:r>
              <a:rPr lang="en-US" sz="5400" b="0" dirty="0" smtClean="0"/>
              <a:t>by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Prof. Hanghang TONG</a:t>
            </a:r>
            <a:endParaRPr lang="en-US" sz="5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84" y="4178438"/>
            <a:ext cx="2100847" cy="212778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63" y="2285991"/>
            <a:ext cx="7772400" cy="685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Ranking-related </a:t>
            </a:r>
            <a:br>
              <a:rPr lang="en-US" sz="5400" dirty="0" smtClean="0"/>
            </a:br>
            <a:r>
              <a:rPr lang="en-US" sz="5400" dirty="0" smtClean="0"/>
              <a:t>Tasks - </a:t>
            </a:r>
            <a:r>
              <a:rPr lang="en-US" sz="5400" dirty="0" err="1" smtClean="0"/>
              <a:t>autoCaptioning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C00000"/>
                </a:solidFill>
              </a:rPr>
              <a:t>gCaP: Automatic Image Caption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  <a:noFill/>
        </p:spPr>
        <p:txBody>
          <a:bodyPr/>
          <a:lstStyle/>
          <a:p>
            <a:pPr eaLnBrk="1" hangingPunct="1"/>
            <a:r>
              <a:rPr lang="en-US"/>
              <a:t>Q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495800" y="2057400"/>
            <a:ext cx="855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…</a:t>
            </a:r>
          </a:p>
        </p:txBody>
      </p:sp>
      <p:pic>
        <p:nvPicPr>
          <p:cNvPr id="95237" name="Picture 5" descr="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62150" y="1714500"/>
            <a:ext cx="13239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1354138" y="2865438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Sea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2039938" y="2865438"/>
            <a:ext cx="636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Sun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2725738" y="2865438"/>
            <a:ext cx="608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Sky</a:t>
            </a: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3335338" y="2865438"/>
            <a:ext cx="833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Wave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1238250" y="2819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{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3981450" y="2819400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}</a:t>
            </a:r>
          </a:p>
        </p:txBody>
      </p: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1276350" y="1447800"/>
            <a:ext cx="2971800" cy="19050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486400" y="1447800"/>
            <a:ext cx="3352800" cy="1905000"/>
            <a:chOff x="2880" y="1200"/>
            <a:chExt cx="2112" cy="1200"/>
          </a:xfrm>
        </p:grpSpPr>
        <p:pic>
          <p:nvPicPr>
            <p:cNvPr id="95255" name="Picture 14" descr="I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6" y="1392"/>
              <a:ext cx="792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56" name="Text Box 15"/>
            <p:cNvSpPr txBox="1">
              <a:spLocks noChangeArrowheads="1"/>
            </p:cNvSpPr>
            <p:nvPr/>
          </p:nvSpPr>
          <p:spPr bwMode="auto">
            <a:xfrm>
              <a:off x="2892" y="206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{</a:t>
              </a:r>
            </a:p>
          </p:txBody>
        </p:sp>
        <p:sp>
          <p:nvSpPr>
            <p:cNvPr id="95257" name="Text Box 16"/>
            <p:cNvSpPr txBox="1">
              <a:spLocks noChangeArrowheads="1"/>
            </p:cNvSpPr>
            <p:nvPr/>
          </p:nvSpPr>
          <p:spPr bwMode="auto">
            <a:xfrm>
              <a:off x="4812" y="2064"/>
              <a:ext cx="1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}</a:t>
              </a:r>
            </a:p>
          </p:txBody>
        </p:sp>
        <p:sp>
          <p:nvSpPr>
            <p:cNvPr id="95258" name="Text Box 17"/>
            <p:cNvSpPr txBox="1">
              <a:spLocks noChangeArrowheads="1"/>
            </p:cNvSpPr>
            <p:nvPr/>
          </p:nvSpPr>
          <p:spPr bwMode="auto">
            <a:xfrm>
              <a:off x="2978" y="2093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Cat</a:t>
              </a:r>
            </a:p>
          </p:txBody>
        </p:sp>
        <p:sp>
          <p:nvSpPr>
            <p:cNvPr id="95259" name="Text Box 18"/>
            <p:cNvSpPr txBox="1">
              <a:spLocks noChangeArrowheads="1"/>
            </p:cNvSpPr>
            <p:nvPr/>
          </p:nvSpPr>
          <p:spPr bwMode="auto">
            <a:xfrm>
              <a:off x="3376" y="2093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Forest</a:t>
              </a:r>
            </a:p>
          </p:txBody>
        </p:sp>
        <p:sp>
          <p:nvSpPr>
            <p:cNvPr id="95260" name="Text Box 19"/>
            <p:cNvSpPr txBox="1">
              <a:spLocks noChangeArrowheads="1"/>
            </p:cNvSpPr>
            <p:nvPr/>
          </p:nvSpPr>
          <p:spPr bwMode="auto">
            <a:xfrm>
              <a:off x="3938" y="2093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Grass</a:t>
              </a:r>
            </a:p>
          </p:txBody>
        </p:sp>
        <p:sp>
          <p:nvSpPr>
            <p:cNvPr id="95261" name="Text Box 20"/>
            <p:cNvSpPr txBox="1">
              <a:spLocks noChangeArrowheads="1"/>
            </p:cNvSpPr>
            <p:nvPr/>
          </p:nvSpPr>
          <p:spPr bwMode="auto">
            <a:xfrm>
              <a:off x="4476" y="2093"/>
              <a:ext cx="4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/>
                <a:t>Tiger</a:t>
              </a:r>
            </a:p>
          </p:txBody>
        </p:sp>
        <p:sp>
          <p:nvSpPr>
            <p:cNvPr id="95262" name="Rectangle 21"/>
            <p:cNvSpPr>
              <a:spLocks noChangeArrowheads="1"/>
            </p:cNvSpPr>
            <p:nvPr/>
          </p:nvSpPr>
          <p:spPr bwMode="auto">
            <a:xfrm>
              <a:off x="2880" y="1200"/>
              <a:ext cx="2064" cy="1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447800" y="4495800"/>
            <a:ext cx="2667000" cy="1600200"/>
            <a:chOff x="1488" y="3168"/>
            <a:chExt cx="1680" cy="1008"/>
          </a:xfrm>
        </p:grpSpPr>
        <p:pic>
          <p:nvPicPr>
            <p:cNvPr id="95252" name="Picture 23" descr="I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96" y="3246"/>
              <a:ext cx="792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253" name="Rectangle 24"/>
            <p:cNvSpPr>
              <a:spLocks noChangeArrowheads="1"/>
            </p:cNvSpPr>
            <p:nvPr/>
          </p:nvSpPr>
          <p:spPr bwMode="auto">
            <a:xfrm>
              <a:off x="1488" y="3168"/>
              <a:ext cx="1680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5254" name="Text Box 25"/>
            <p:cNvSpPr txBox="1">
              <a:spLocks noChangeArrowheads="1"/>
            </p:cNvSpPr>
            <p:nvPr/>
          </p:nvSpPr>
          <p:spPr bwMode="auto">
            <a:xfrm>
              <a:off x="1906" y="3817"/>
              <a:ext cx="8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400"/>
                <a:t>{?, ?, ?,}</a:t>
              </a:r>
            </a:p>
          </p:txBody>
        </p:sp>
      </p:grpSp>
      <p:sp>
        <p:nvSpPr>
          <p:cNvPr id="95247" name="AutoShape 26"/>
          <p:cNvSpPr>
            <a:spLocks noChangeArrowheads="1"/>
          </p:cNvSpPr>
          <p:nvPr/>
        </p:nvSpPr>
        <p:spPr bwMode="auto">
          <a:xfrm rot="5400000">
            <a:off x="2247900" y="3467100"/>
            <a:ext cx="9144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r>
              <a:rPr lang="en-US" sz="6600"/>
              <a:t>?</a:t>
            </a:r>
          </a:p>
        </p:txBody>
      </p:sp>
      <p:sp>
        <p:nvSpPr>
          <p:cNvPr id="148507" name="Text Box 27"/>
          <p:cNvSpPr txBox="1">
            <a:spLocks noChangeArrowheads="1"/>
          </p:cNvSpPr>
          <p:nvPr/>
        </p:nvSpPr>
        <p:spPr bwMode="auto">
          <a:xfrm>
            <a:off x="5356225" y="4754563"/>
            <a:ext cx="3178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CN" sz="3200">
                <a:solidFill>
                  <a:srgbClr val="FF0066"/>
                </a:solidFill>
                <a:ea typeface="宋体" charset="-122"/>
                <a:cs typeface="宋体" charset="-122"/>
              </a:rPr>
              <a:t>A: Proximity!</a:t>
            </a:r>
          </a:p>
          <a:p>
            <a:pPr algn="l"/>
            <a:r>
              <a:rPr lang="en-US" altLang="zh-CN" sz="2000">
                <a:solidFill>
                  <a:srgbClr val="FF0066"/>
                </a:solidFill>
                <a:ea typeface="宋体" charset="-122"/>
                <a:cs typeface="宋体" charset="-122"/>
              </a:rPr>
              <a:t>       </a:t>
            </a:r>
            <a:r>
              <a:rPr lang="en-US" altLang="zh-CN" sz="2000">
                <a:ea typeface="宋体" charset="-122"/>
                <a:cs typeface="宋体" charset="-122"/>
              </a:rPr>
              <a:t>[Pan+ KDD2004]</a:t>
            </a:r>
            <a:r>
              <a:rPr lang="en-US" altLang="zh-CN" sz="3200">
                <a:solidFill>
                  <a:srgbClr val="FF0066"/>
                </a:solidFill>
                <a:ea typeface="宋体" charset="-122"/>
                <a:cs typeface="宋体" charset="-122"/>
              </a:rPr>
              <a:t> </a:t>
            </a:r>
          </a:p>
        </p:txBody>
      </p:sp>
      <p:sp>
        <p:nvSpPr>
          <p:cNvPr id="95250" name="Slide Number Placeholder 3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1064B3-5408-E74D-8C6C-62E719E9CE1F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18344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4056" y="2704440"/>
            <a:ext cx="13239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9" name="Picture 3" descr="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2556" y="2704440"/>
            <a:ext cx="1257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4" descr="I1_r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3631" y="2723490"/>
            <a:ext cx="885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5" descr="I1_r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3231" y="2933040"/>
            <a:ext cx="27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6" descr="I1_r_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4056" y="308544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5" name="Picture 7" descr="I1_r_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4056" y="2704440"/>
            <a:ext cx="8572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7256" y="1256640"/>
            <a:ext cx="3276600" cy="1447800"/>
            <a:chOff x="0" y="960"/>
            <a:chExt cx="2064" cy="912"/>
          </a:xfrm>
        </p:grpSpPr>
        <p:pic>
          <p:nvPicPr>
            <p:cNvPr id="96325" name="Picture 9" descr="I1_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1054"/>
              <a:ext cx="3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26" name="Picture 10" descr="I1_r_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4" y="1056"/>
              <a:ext cx="1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27" name="Picture 11" descr="I1_r_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2" y="1056"/>
              <a:ext cx="4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28" name="Picture 12" descr="I1_r_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92" y="1056"/>
              <a:ext cx="3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29" name="Oval 13"/>
            <p:cNvSpPr>
              <a:spLocks noChangeArrowheads="1"/>
            </p:cNvSpPr>
            <p:nvPr/>
          </p:nvSpPr>
          <p:spPr bwMode="auto">
            <a:xfrm>
              <a:off x="0" y="960"/>
              <a:ext cx="48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6330" name="Oval 14"/>
            <p:cNvSpPr>
              <a:spLocks noChangeArrowheads="1"/>
            </p:cNvSpPr>
            <p:nvPr/>
          </p:nvSpPr>
          <p:spPr bwMode="auto">
            <a:xfrm>
              <a:off x="576" y="100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6331" name="Oval 15"/>
            <p:cNvSpPr>
              <a:spLocks noChangeArrowheads="1"/>
            </p:cNvSpPr>
            <p:nvPr/>
          </p:nvSpPr>
          <p:spPr bwMode="auto">
            <a:xfrm>
              <a:off x="960" y="1008"/>
              <a:ext cx="57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6332" name="Oval 16"/>
            <p:cNvSpPr>
              <a:spLocks noChangeArrowheads="1"/>
            </p:cNvSpPr>
            <p:nvPr/>
          </p:nvSpPr>
          <p:spPr bwMode="auto">
            <a:xfrm>
              <a:off x="1632" y="1008"/>
              <a:ext cx="432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cxnSp>
          <p:nvCxnSpPr>
            <p:cNvPr id="96333" name="AutoShape 17"/>
            <p:cNvCxnSpPr>
              <a:cxnSpLocks noChangeShapeType="1"/>
              <a:stCxn id="96329" idx="4"/>
            </p:cNvCxnSpPr>
            <p:nvPr/>
          </p:nvCxnSpPr>
          <p:spPr bwMode="auto">
            <a:xfrm>
              <a:off x="240" y="1296"/>
              <a:ext cx="702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34" name="AutoShape 18"/>
            <p:cNvCxnSpPr>
              <a:cxnSpLocks noChangeShapeType="1"/>
              <a:stCxn id="96330" idx="4"/>
            </p:cNvCxnSpPr>
            <p:nvPr/>
          </p:nvCxnSpPr>
          <p:spPr bwMode="auto">
            <a:xfrm>
              <a:off x="696" y="1248"/>
              <a:ext cx="246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35" name="AutoShape 19"/>
            <p:cNvCxnSpPr>
              <a:cxnSpLocks noChangeShapeType="1"/>
              <a:stCxn id="96331" idx="4"/>
            </p:cNvCxnSpPr>
            <p:nvPr/>
          </p:nvCxnSpPr>
          <p:spPr bwMode="auto">
            <a:xfrm flipH="1">
              <a:off x="942" y="1296"/>
              <a:ext cx="306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36" name="AutoShape 20"/>
            <p:cNvCxnSpPr>
              <a:cxnSpLocks noChangeShapeType="1"/>
              <a:endCxn id="96332" idx="4"/>
            </p:cNvCxnSpPr>
            <p:nvPr/>
          </p:nvCxnSpPr>
          <p:spPr bwMode="auto">
            <a:xfrm flipV="1">
              <a:off x="942" y="1296"/>
              <a:ext cx="906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884856" y="1409040"/>
            <a:ext cx="2057400" cy="1295400"/>
            <a:chOff x="2304" y="1056"/>
            <a:chExt cx="1296" cy="816"/>
          </a:xfrm>
        </p:grpSpPr>
        <p:pic>
          <p:nvPicPr>
            <p:cNvPr id="96316" name="Picture 22" descr="I2_r_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66" y="1104"/>
              <a:ext cx="22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17" name="Picture 23" descr="I2_r_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32" y="1133"/>
              <a:ext cx="21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18" name="Picture 24" descr="I2_r_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64" y="1107"/>
              <a:ext cx="29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19" name="Oval 25"/>
            <p:cNvSpPr>
              <a:spLocks noChangeArrowheads="1"/>
            </p:cNvSpPr>
            <p:nvPr/>
          </p:nvSpPr>
          <p:spPr bwMode="auto">
            <a:xfrm>
              <a:off x="2304" y="1056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6320" name="Oval 26"/>
            <p:cNvSpPr>
              <a:spLocks noChangeArrowheads="1"/>
            </p:cNvSpPr>
            <p:nvPr/>
          </p:nvSpPr>
          <p:spPr bwMode="auto">
            <a:xfrm>
              <a:off x="2784" y="1056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6321" name="Oval 27"/>
            <p:cNvSpPr>
              <a:spLocks noChangeArrowheads="1"/>
            </p:cNvSpPr>
            <p:nvPr/>
          </p:nvSpPr>
          <p:spPr bwMode="auto">
            <a:xfrm>
              <a:off x="3216" y="1056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cxnSp>
          <p:nvCxnSpPr>
            <p:cNvPr id="96322" name="AutoShape 28"/>
            <p:cNvCxnSpPr>
              <a:cxnSpLocks noChangeShapeType="1"/>
              <a:stCxn id="96319" idx="4"/>
            </p:cNvCxnSpPr>
            <p:nvPr/>
          </p:nvCxnSpPr>
          <p:spPr bwMode="auto">
            <a:xfrm>
              <a:off x="2472" y="1296"/>
              <a:ext cx="636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23" name="AutoShape 29"/>
            <p:cNvCxnSpPr>
              <a:cxnSpLocks noChangeShapeType="1"/>
              <a:stCxn id="96320" idx="4"/>
            </p:cNvCxnSpPr>
            <p:nvPr/>
          </p:nvCxnSpPr>
          <p:spPr bwMode="auto">
            <a:xfrm>
              <a:off x="2952" y="1296"/>
              <a:ext cx="156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24" name="AutoShape 30"/>
            <p:cNvCxnSpPr>
              <a:cxnSpLocks noChangeShapeType="1"/>
              <a:stCxn id="96321" idx="4"/>
            </p:cNvCxnSpPr>
            <p:nvPr/>
          </p:nvCxnSpPr>
          <p:spPr bwMode="auto">
            <a:xfrm flipH="1">
              <a:off x="3108" y="1344"/>
              <a:ext cx="300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150559" name="Picture 31" descr="I2_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42081" y="2736190"/>
            <a:ext cx="1247775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0560" name="AutoShape 32"/>
          <p:cNvCxnSpPr>
            <a:cxnSpLocks noChangeShapeType="1"/>
          </p:cNvCxnSpPr>
          <p:nvPr/>
        </p:nvCxnSpPr>
        <p:spPr bwMode="auto">
          <a:xfrm rot="5400000" flipV="1">
            <a:off x="932106" y="932790"/>
            <a:ext cx="76200" cy="723900"/>
          </a:xfrm>
          <a:prstGeom prst="curvedConnector3">
            <a:avLst>
              <a:gd name="adj1" fmla="val -189588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0561" name="AutoShape 33"/>
          <p:cNvCxnSpPr>
            <a:cxnSpLocks noChangeShapeType="1"/>
          </p:cNvCxnSpPr>
          <p:nvPr/>
        </p:nvCxnSpPr>
        <p:spPr bwMode="auto">
          <a:xfrm rot="5400000" flipV="1">
            <a:off x="2529925" y="1011371"/>
            <a:ext cx="66675" cy="709613"/>
          </a:xfrm>
          <a:prstGeom prst="curvedConnector3">
            <a:avLst>
              <a:gd name="adj1" fmla="val -34285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0562" name="AutoShape 34"/>
          <p:cNvCxnSpPr>
            <a:cxnSpLocks noChangeShapeType="1"/>
          </p:cNvCxnSpPr>
          <p:nvPr/>
        </p:nvCxnSpPr>
        <p:spPr bwMode="auto">
          <a:xfrm rot="5400000" flipV="1">
            <a:off x="4753218" y="807378"/>
            <a:ext cx="66675" cy="1270000"/>
          </a:xfrm>
          <a:prstGeom prst="curvedConnector3">
            <a:avLst>
              <a:gd name="adj1" fmla="val -34285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0563" name="AutoShape 35"/>
          <p:cNvCxnSpPr>
            <a:cxnSpLocks noChangeShapeType="1"/>
          </p:cNvCxnSpPr>
          <p:nvPr/>
        </p:nvCxnSpPr>
        <p:spPr bwMode="auto">
          <a:xfrm rot="5400000" flipH="1">
            <a:off x="2684706" y="-819810"/>
            <a:ext cx="152400" cy="4305300"/>
          </a:xfrm>
          <a:prstGeom prst="curvedConnector3">
            <a:avLst>
              <a:gd name="adj1" fmla="val 38333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150564" name="Picture 36" descr="I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466256" y="2704440"/>
            <a:ext cx="1257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65" name="Picture 37" descr="I3_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66256" y="2704440"/>
            <a:ext cx="12668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247056" y="1409040"/>
            <a:ext cx="2819400" cy="1295400"/>
            <a:chOff x="3792" y="1056"/>
            <a:chExt cx="1776" cy="816"/>
          </a:xfrm>
        </p:grpSpPr>
        <p:pic>
          <p:nvPicPr>
            <p:cNvPr id="96304" name="Picture 39" descr="I3_r_8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840" y="1152"/>
              <a:ext cx="35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5" name="Picture 40" descr="I3_r_9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320" y="1104"/>
              <a:ext cx="35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6" name="Picture 41" descr="I3_r_1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868" y="1104"/>
              <a:ext cx="12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307" name="Picture 42" descr="I3_r_11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5185" y="1104"/>
              <a:ext cx="335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08" name="Oval 43"/>
            <p:cNvSpPr>
              <a:spLocks noChangeArrowheads="1"/>
            </p:cNvSpPr>
            <p:nvPr/>
          </p:nvSpPr>
          <p:spPr bwMode="auto">
            <a:xfrm>
              <a:off x="3792" y="1056"/>
              <a:ext cx="432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6309" name="Oval 44"/>
            <p:cNvSpPr>
              <a:spLocks noChangeArrowheads="1"/>
            </p:cNvSpPr>
            <p:nvPr/>
          </p:nvSpPr>
          <p:spPr bwMode="auto">
            <a:xfrm>
              <a:off x="4272" y="1056"/>
              <a:ext cx="48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6310" name="Oval 45"/>
            <p:cNvSpPr>
              <a:spLocks noChangeArrowheads="1"/>
            </p:cNvSpPr>
            <p:nvPr/>
          </p:nvSpPr>
          <p:spPr bwMode="auto">
            <a:xfrm>
              <a:off x="5136" y="1056"/>
              <a:ext cx="432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6311" name="Oval 46"/>
            <p:cNvSpPr>
              <a:spLocks noChangeArrowheads="1"/>
            </p:cNvSpPr>
            <p:nvPr/>
          </p:nvSpPr>
          <p:spPr bwMode="auto">
            <a:xfrm>
              <a:off x="4848" y="1056"/>
              <a:ext cx="192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cxnSp>
          <p:nvCxnSpPr>
            <p:cNvPr id="96312" name="AutoShape 47"/>
            <p:cNvCxnSpPr>
              <a:cxnSpLocks noChangeShapeType="1"/>
              <a:stCxn id="96308" idx="4"/>
            </p:cNvCxnSpPr>
            <p:nvPr/>
          </p:nvCxnSpPr>
          <p:spPr bwMode="auto">
            <a:xfrm>
              <a:off x="4008" y="1296"/>
              <a:ext cx="951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3" name="AutoShape 48"/>
            <p:cNvCxnSpPr>
              <a:cxnSpLocks noChangeShapeType="1"/>
              <a:stCxn id="96310" idx="4"/>
            </p:cNvCxnSpPr>
            <p:nvPr/>
          </p:nvCxnSpPr>
          <p:spPr bwMode="auto">
            <a:xfrm flipH="1">
              <a:off x="4959" y="1296"/>
              <a:ext cx="393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4" name="AutoShape 49"/>
            <p:cNvCxnSpPr>
              <a:cxnSpLocks noChangeShapeType="1"/>
              <a:stCxn id="96311" idx="4"/>
            </p:cNvCxnSpPr>
            <p:nvPr/>
          </p:nvCxnSpPr>
          <p:spPr bwMode="auto">
            <a:xfrm>
              <a:off x="4944" y="1296"/>
              <a:ext cx="15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15" name="AutoShape 50"/>
            <p:cNvCxnSpPr>
              <a:cxnSpLocks noChangeShapeType="1"/>
              <a:stCxn id="96309" idx="4"/>
            </p:cNvCxnSpPr>
            <p:nvPr/>
          </p:nvCxnSpPr>
          <p:spPr bwMode="auto">
            <a:xfrm>
              <a:off x="4512" y="1296"/>
              <a:ext cx="447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150579" name="AutoShape 51"/>
          <p:cNvCxnSpPr>
            <a:cxnSpLocks noChangeShapeType="1"/>
          </p:cNvCxnSpPr>
          <p:nvPr/>
        </p:nvCxnSpPr>
        <p:spPr bwMode="auto">
          <a:xfrm rot="5400000" flipV="1">
            <a:off x="6112912" y="933584"/>
            <a:ext cx="1588" cy="9525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0580" name="AutoShape 52"/>
          <p:cNvCxnSpPr>
            <a:cxnSpLocks noChangeShapeType="1"/>
          </p:cNvCxnSpPr>
          <p:nvPr/>
        </p:nvCxnSpPr>
        <p:spPr bwMode="auto">
          <a:xfrm rot="5400000" flipV="1">
            <a:off x="5770012" y="-209416"/>
            <a:ext cx="1588" cy="3238500"/>
          </a:xfrm>
          <a:prstGeom prst="curvedConnector3">
            <a:avLst>
              <a:gd name="adj1" fmla="val -2260000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0581" name="AutoShape 53"/>
          <p:cNvCxnSpPr>
            <a:cxnSpLocks noChangeShapeType="1"/>
          </p:cNvCxnSpPr>
          <p:nvPr/>
        </p:nvCxnSpPr>
        <p:spPr bwMode="auto">
          <a:xfrm rot="5400000" flipV="1">
            <a:off x="6436762" y="-876166"/>
            <a:ext cx="1588" cy="4572000"/>
          </a:xfrm>
          <a:prstGeom prst="curvedConnector3">
            <a:avLst>
              <a:gd name="adj1" fmla="val -3170000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0582" name="AutoShape 54"/>
          <p:cNvCxnSpPr>
            <a:cxnSpLocks noChangeShapeType="1"/>
          </p:cNvCxnSpPr>
          <p:nvPr/>
        </p:nvCxnSpPr>
        <p:spPr bwMode="auto">
          <a:xfrm rot="5400000" flipV="1">
            <a:off x="6412949" y="-90353"/>
            <a:ext cx="55563" cy="3054350"/>
          </a:xfrm>
          <a:prstGeom prst="curvedConnector3">
            <a:avLst>
              <a:gd name="adj1" fmla="val -622861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50583" name="Text Box 55"/>
          <p:cNvSpPr txBox="1">
            <a:spLocks noChangeArrowheads="1"/>
          </p:cNvSpPr>
          <p:nvPr/>
        </p:nvSpPr>
        <p:spPr bwMode="auto">
          <a:xfrm>
            <a:off x="7466256" y="3755365"/>
            <a:ext cx="145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/>
              <a:t>Test Image</a:t>
            </a:r>
          </a:p>
        </p:txBody>
      </p: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79656" y="3542640"/>
            <a:ext cx="6629400" cy="2130425"/>
            <a:chOff x="96" y="2400"/>
            <a:chExt cx="4176" cy="1342"/>
          </a:xfrm>
        </p:grpSpPr>
        <p:sp>
          <p:nvSpPr>
            <p:cNvPr id="96288" name="Oval 57"/>
            <p:cNvSpPr>
              <a:spLocks noChangeArrowheads="1"/>
            </p:cNvSpPr>
            <p:nvPr/>
          </p:nvSpPr>
          <p:spPr bwMode="auto">
            <a:xfrm>
              <a:off x="96" y="3454"/>
              <a:ext cx="432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Sea</a:t>
              </a:r>
            </a:p>
          </p:txBody>
        </p:sp>
        <p:sp>
          <p:nvSpPr>
            <p:cNvPr id="96289" name="Oval 58"/>
            <p:cNvSpPr>
              <a:spLocks noChangeArrowheads="1"/>
            </p:cNvSpPr>
            <p:nvPr/>
          </p:nvSpPr>
          <p:spPr bwMode="auto">
            <a:xfrm>
              <a:off x="624" y="3454"/>
              <a:ext cx="432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Sun</a:t>
              </a:r>
            </a:p>
          </p:txBody>
        </p:sp>
        <p:sp>
          <p:nvSpPr>
            <p:cNvPr id="96290" name="Oval 59"/>
            <p:cNvSpPr>
              <a:spLocks noChangeArrowheads="1"/>
            </p:cNvSpPr>
            <p:nvPr/>
          </p:nvSpPr>
          <p:spPr bwMode="auto">
            <a:xfrm>
              <a:off x="1104" y="3454"/>
              <a:ext cx="432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Sky</a:t>
              </a:r>
            </a:p>
          </p:txBody>
        </p:sp>
        <p:sp>
          <p:nvSpPr>
            <p:cNvPr id="96291" name="Oval 60"/>
            <p:cNvSpPr>
              <a:spLocks noChangeArrowheads="1"/>
            </p:cNvSpPr>
            <p:nvPr/>
          </p:nvSpPr>
          <p:spPr bwMode="auto">
            <a:xfrm>
              <a:off x="1584" y="3454"/>
              <a:ext cx="48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Wave</a:t>
              </a:r>
            </a:p>
          </p:txBody>
        </p:sp>
        <p:cxnSp>
          <p:nvCxnSpPr>
            <p:cNvPr id="96292" name="AutoShape 61"/>
            <p:cNvCxnSpPr>
              <a:cxnSpLocks noChangeShapeType="1"/>
              <a:endCxn id="96293" idx="0"/>
            </p:cNvCxnSpPr>
            <p:nvPr/>
          </p:nvCxnSpPr>
          <p:spPr bwMode="auto">
            <a:xfrm flipH="1">
              <a:off x="2352" y="2418"/>
              <a:ext cx="756" cy="10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293" name="Oval 62"/>
            <p:cNvSpPr>
              <a:spLocks noChangeArrowheads="1"/>
            </p:cNvSpPr>
            <p:nvPr/>
          </p:nvSpPr>
          <p:spPr bwMode="auto">
            <a:xfrm>
              <a:off x="2112" y="3454"/>
              <a:ext cx="48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Cat</a:t>
              </a:r>
            </a:p>
          </p:txBody>
        </p:sp>
        <p:cxnSp>
          <p:nvCxnSpPr>
            <p:cNvPr id="96294" name="AutoShape 63"/>
            <p:cNvCxnSpPr>
              <a:cxnSpLocks noChangeShapeType="1"/>
              <a:endCxn id="96295" idx="0"/>
            </p:cNvCxnSpPr>
            <p:nvPr/>
          </p:nvCxnSpPr>
          <p:spPr bwMode="auto">
            <a:xfrm flipH="1">
              <a:off x="2880" y="2418"/>
              <a:ext cx="228" cy="10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295" name="Oval 64"/>
            <p:cNvSpPr>
              <a:spLocks noChangeArrowheads="1"/>
            </p:cNvSpPr>
            <p:nvPr/>
          </p:nvSpPr>
          <p:spPr bwMode="auto">
            <a:xfrm>
              <a:off x="2640" y="3454"/>
              <a:ext cx="48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Forest</a:t>
              </a:r>
            </a:p>
          </p:txBody>
        </p:sp>
        <p:cxnSp>
          <p:nvCxnSpPr>
            <p:cNvPr id="96296" name="AutoShape 65"/>
            <p:cNvCxnSpPr>
              <a:cxnSpLocks noChangeShapeType="1"/>
              <a:endCxn id="96297" idx="0"/>
            </p:cNvCxnSpPr>
            <p:nvPr/>
          </p:nvCxnSpPr>
          <p:spPr bwMode="auto">
            <a:xfrm>
              <a:off x="3108" y="2418"/>
              <a:ext cx="348" cy="10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297" name="Oval 66"/>
            <p:cNvSpPr>
              <a:spLocks noChangeArrowheads="1"/>
            </p:cNvSpPr>
            <p:nvPr/>
          </p:nvSpPr>
          <p:spPr bwMode="auto">
            <a:xfrm>
              <a:off x="3216" y="3454"/>
              <a:ext cx="48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Tiger</a:t>
              </a:r>
            </a:p>
          </p:txBody>
        </p:sp>
        <p:cxnSp>
          <p:nvCxnSpPr>
            <p:cNvPr id="96298" name="AutoShape 67"/>
            <p:cNvCxnSpPr>
              <a:cxnSpLocks noChangeShapeType="1"/>
              <a:endCxn id="96299" idx="0"/>
            </p:cNvCxnSpPr>
            <p:nvPr/>
          </p:nvCxnSpPr>
          <p:spPr bwMode="auto">
            <a:xfrm>
              <a:off x="3108" y="2418"/>
              <a:ext cx="924" cy="10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6299" name="Oval 68"/>
            <p:cNvSpPr>
              <a:spLocks noChangeArrowheads="1"/>
            </p:cNvSpPr>
            <p:nvPr/>
          </p:nvSpPr>
          <p:spPr bwMode="auto">
            <a:xfrm>
              <a:off x="3792" y="3454"/>
              <a:ext cx="480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/>
                <a:t>Grass</a:t>
              </a:r>
            </a:p>
          </p:txBody>
        </p:sp>
        <p:cxnSp>
          <p:nvCxnSpPr>
            <p:cNvPr id="96300" name="AutoShape 69"/>
            <p:cNvCxnSpPr>
              <a:cxnSpLocks noChangeShapeType="1"/>
              <a:endCxn id="96288" idx="0"/>
            </p:cNvCxnSpPr>
            <p:nvPr/>
          </p:nvCxnSpPr>
          <p:spPr bwMode="auto">
            <a:xfrm flipH="1">
              <a:off x="312" y="2400"/>
              <a:ext cx="765" cy="10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1" name="AutoShape 70"/>
            <p:cNvCxnSpPr>
              <a:cxnSpLocks noChangeShapeType="1"/>
              <a:endCxn id="96289" idx="0"/>
            </p:cNvCxnSpPr>
            <p:nvPr/>
          </p:nvCxnSpPr>
          <p:spPr bwMode="auto">
            <a:xfrm flipH="1">
              <a:off x="840" y="2400"/>
              <a:ext cx="237" cy="10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2" name="AutoShape 71"/>
            <p:cNvCxnSpPr>
              <a:cxnSpLocks noChangeShapeType="1"/>
              <a:endCxn id="96290" idx="0"/>
            </p:cNvCxnSpPr>
            <p:nvPr/>
          </p:nvCxnSpPr>
          <p:spPr bwMode="auto">
            <a:xfrm>
              <a:off x="1077" y="2400"/>
              <a:ext cx="243" cy="10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6303" name="AutoShape 72"/>
            <p:cNvCxnSpPr>
              <a:cxnSpLocks noChangeShapeType="1"/>
              <a:endCxn id="96291" idx="0"/>
            </p:cNvCxnSpPr>
            <p:nvPr/>
          </p:nvCxnSpPr>
          <p:spPr bwMode="auto">
            <a:xfrm>
              <a:off x="1077" y="2400"/>
              <a:ext cx="747" cy="105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6280" name="Text Box 73"/>
          <p:cNvSpPr txBox="1">
            <a:spLocks noChangeArrowheads="1"/>
          </p:cNvSpPr>
          <p:nvPr/>
        </p:nvSpPr>
        <p:spPr bwMode="auto">
          <a:xfrm>
            <a:off x="2802181" y="2845728"/>
            <a:ext cx="117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Image</a:t>
            </a:r>
          </a:p>
        </p:txBody>
      </p:sp>
      <p:sp>
        <p:nvSpPr>
          <p:cNvPr id="96281" name="Text Box 74"/>
          <p:cNvSpPr txBox="1">
            <a:spLocks noChangeArrowheads="1"/>
          </p:cNvSpPr>
          <p:nvPr/>
        </p:nvSpPr>
        <p:spPr bwMode="auto">
          <a:xfrm>
            <a:off x="3457819" y="5614328"/>
            <a:ext cx="15700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Keyword</a:t>
            </a:r>
          </a:p>
        </p:txBody>
      </p:sp>
      <p:sp>
        <p:nvSpPr>
          <p:cNvPr id="150603" name="Text Box 75"/>
          <p:cNvSpPr txBox="1">
            <a:spLocks noChangeArrowheads="1"/>
          </p:cNvSpPr>
          <p:nvPr/>
        </p:nvSpPr>
        <p:spPr bwMode="auto">
          <a:xfrm>
            <a:off x="2875206" y="266040"/>
            <a:ext cx="131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Region</a:t>
            </a:r>
          </a:p>
        </p:txBody>
      </p:sp>
      <p:sp>
        <p:nvSpPr>
          <p:cNvPr id="150604" name="AutoShape 76"/>
          <p:cNvSpPr>
            <a:spLocks noChangeArrowheads="1"/>
          </p:cNvSpPr>
          <p:nvPr/>
        </p:nvSpPr>
        <p:spPr bwMode="auto">
          <a:xfrm>
            <a:off x="7923456" y="3695040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50605" name="Rectangle 77"/>
          <p:cNvSpPr>
            <a:spLocks noChangeArrowheads="1"/>
          </p:cNvSpPr>
          <p:nvPr/>
        </p:nvSpPr>
        <p:spPr bwMode="auto">
          <a:xfrm>
            <a:off x="227256" y="4838040"/>
            <a:ext cx="69342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50606" name="AutoShape 78"/>
          <p:cNvSpPr>
            <a:spLocks noChangeArrowheads="1"/>
          </p:cNvSpPr>
          <p:nvPr/>
        </p:nvSpPr>
        <p:spPr bwMode="auto">
          <a:xfrm>
            <a:off x="7771056" y="2933040"/>
            <a:ext cx="609600" cy="5334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96287" name="Slide Number Placeholder 82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/>
          <a:p>
            <a:fld id="{917144DC-D763-F547-B540-62654C36A30D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50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50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50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50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1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1000"/>
                                        <p:tgtEl>
                                          <p:spTgt spid="15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50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500"/>
                                        <p:tgtEl>
                                          <p:spTgt spid="15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500"/>
                                        <p:tgtEl>
                                          <p:spTgt spid="15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500"/>
                                        <p:tgtEl>
                                          <p:spTgt spid="150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500"/>
                                        <p:tgtEl>
                                          <p:spTgt spid="1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50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500"/>
                                        <p:tgtEl>
                                          <p:spTgt spid="15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15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83" grpId="0"/>
      <p:bldP spid="150583" grpId="1"/>
      <p:bldP spid="150603" grpId="0"/>
      <p:bldP spid="150604" grpId="0" animBg="1"/>
      <p:bldP spid="150605" grpId="0" animBg="1"/>
      <p:bldP spid="150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Roles</a:t>
            </a:r>
          </a:p>
          <a:p>
            <a:r>
              <a:rPr lang="en-US" dirty="0" smtClean="0"/>
              <a:t>Node Proximity</a:t>
            </a:r>
          </a:p>
          <a:p>
            <a:pPr lvl="1"/>
            <a:r>
              <a:rPr lang="en-US" dirty="0" smtClean="0"/>
              <a:t>Graph-theoretic Approaches</a:t>
            </a:r>
          </a:p>
          <a:p>
            <a:pPr lvl="1"/>
            <a:r>
              <a:rPr lang="en-US" dirty="0" smtClean="0"/>
              <a:t>Effective Conductance</a:t>
            </a:r>
          </a:p>
          <a:p>
            <a:pPr lvl="1"/>
            <a:r>
              <a:rPr lang="en-US" dirty="0" smtClean="0"/>
              <a:t>Guilt-by-association techniques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4583" name="Picture 7" descr="energygen-ro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86935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5177" y="1662698"/>
            <a:ext cx="5021279" cy="587375"/>
          </a:xfrm>
          <a:prstGeom prst="rect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432862" y="4852738"/>
            <a:ext cx="1025355" cy="1041400"/>
            <a:chOff x="6216316" y="4264527"/>
            <a:chExt cx="2050717" cy="2082799"/>
          </a:xfrm>
        </p:grpSpPr>
        <p:sp>
          <p:nvSpPr>
            <p:cNvPr id="10" name="Oval 9"/>
            <p:cNvSpPr/>
            <p:nvPr/>
          </p:nvSpPr>
          <p:spPr bwMode="auto">
            <a:xfrm>
              <a:off x="6216316" y="5120105"/>
              <a:ext cx="307474" cy="294105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959559" y="5205663"/>
              <a:ext cx="307474" cy="294105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360695" y="5866064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980990" y="561741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625390" y="4432968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513052" y="4264527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197558" y="5018505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430169" y="605322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8" name="Straight Connector 17"/>
            <p:cNvCxnSpPr>
              <a:stCxn id="10" idx="7"/>
              <a:endCxn id="14" idx="4"/>
            </p:cNvCxnSpPr>
            <p:nvPr/>
          </p:nvCxnSpPr>
          <p:spPr bwMode="auto">
            <a:xfrm rot="5400000" flipH="1" flipV="1">
              <a:off x="6410893" y="4794942"/>
              <a:ext cx="436103" cy="300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4" idx="5"/>
              <a:endCxn id="16" idx="1"/>
            </p:cNvCxnSpPr>
            <p:nvPr/>
          </p:nvCxnSpPr>
          <p:spPr bwMode="auto">
            <a:xfrm rot="16200000" flipH="1">
              <a:off x="6876424" y="4695413"/>
              <a:ext cx="377574" cy="35475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6" idx="0"/>
              <a:endCxn id="15" idx="4"/>
            </p:cNvCxnSpPr>
            <p:nvPr/>
          </p:nvCxnSpPr>
          <p:spPr bwMode="auto">
            <a:xfrm rot="5400000" flipH="1" flipV="1">
              <a:off x="7279106" y="4630822"/>
              <a:ext cx="459873" cy="3154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6" idx="4"/>
              <a:endCxn id="13" idx="7"/>
            </p:cNvCxnSpPr>
            <p:nvPr/>
          </p:nvCxnSpPr>
          <p:spPr bwMode="auto">
            <a:xfrm rot="5400000">
              <a:off x="7123429" y="5432616"/>
              <a:ext cx="347872" cy="1078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16" idx="6"/>
              <a:endCxn id="11" idx="2"/>
            </p:cNvCxnSpPr>
            <p:nvPr/>
          </p:nvCxnSpPr>
          <p:spPr bwMode="auto">
            <a:xfrm>
              <a:off x="7505032" y="5165558"/>
              <a:ext cx="454527" cy="1871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3" idx="6"/>
              <a:endCxn id="11" idx="3"/>
            </p:cNvCxnSpPr>
            <p:nvPr/>
          </p:nvCxnSpPr>
          <p:spPr bwMode="auto">
            <a:xfrm flipV="1">
              <a:off x="7288464" y="5456697"/>
              <a:ext cx="716124" cy="30776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3" idx="5"/>
              <a:endCxn id="17" idx="1"/>
            </p:cNvCxnSpPr>
            <p:nvPr/>
          </p:nvCxnSpPr>
          <p:spPr bwMode="auto">
            <a:xfrm rot="16200000" flipH="1">
              <a:off x="7245393" y="5866486"/>
              <a:ext cx="227847" cy="23176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2" idx="7"/>
              <a:endCxn id="13" idx="2"/>
            </p:cNvCxnSpPr>
            <p:nvPr/>
          </p:nvCxnSpPr>
          <p:spPr bwMode="auto">
            <a:xfrm rot="5400000" flipH="1" flipV="1">
              <a:off x="6729730" y="5657875"/>
              <a:ext cx="144671" cy="3578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0" idx="6"/>
              <a:endCxn id="16" idx="2"/>
            </p:cNvCxnSpPr>
            <p:nvPr/>
          </p:nvCxnSpPr>
          <p:spPr bwMode="auto">
            <a:xfrm flipV="1">
              <a:off x="6523790" y="5165558"/>
              <a:ext cx="673768" cy="101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0" idx="5"/>
              <a:endCxn id="13" idx="1"/>
            </p:cNvCxnSpPr>
            <p:nvPr/>
          </p:nvCxnSpPr>
          <p:spPr bwMode="auto">
            <a:xfrm rot="16200000" flipH="1">
              <a:off x="6607719" y="5242181"/>
              <a:ext cx="289343" cy="5472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784648"/>
            <a:ext cx="13239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 descr="I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5300" y="2784648"/>
            <a:ext cx="1257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1336848"/>
            <a:ext cx="3276600" cy="1447800"/>
            <a:chOff x="0" y="960"/>
            <a:chExt cx="2064" cy="912"/>
          </a:xfrm>
        </p:grpSpPr>
        <p:pic>
          <p:nvPicPr>
            <p:cNvPr id="97342" name="Picture 5" descr="I1_r_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" y="1054"/>
              <a:ext cx="3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43" name="Picture 6" descr="I1_r_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4" y="1056"/>
              <a:ext cx="10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44" name="Picture 7" descr="I1_r_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02" y="1056"/>
              <a:ext cx="48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45" name="Picture 8" descr="I1_r_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692" y="1056"/>
              <a:ext cx="324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346" name="Oval 9"/>
            <p:cNvSpPr>
              <a:spLocks noChangeArrowheads="1"/>
            </p:cNvSpPr>
            <p:nvPr/>
          </p:nvSpPr>
          <p:spPr bwMode="auto">
            <a:xfrm>
              <a:off x="0" y="960"/>
              <a:ext cx="48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7347" name="Oval 10"/>
            <p:cNvSpPr>
              <a:spLocks noChangeArrowheads="1"/>
            </p:cNvSpPr>
            <p:nvPr/>
          </p:nvSpPr>
          <p:spPr bwMode="auto">
            <a:xfrm>
              <a:off x="576" y="100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7348" name="Oval 11"/>
            <p:cNvSpPr>
              <a:spLocks noChangeArrowheads="1"/>
            </p:cNvSpPr>
            <p:nvPr/>
          </p:nvSpPr>
          <p:spPr bwMode="auto">
            <a:xfrm>
              <a:off x="960" y="1008"/>
              <a:ext cx="576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7349" name="Oval 12"/>
            <p:cNvSpPr>
              <a:spLocks noChangeArrowheads="1"/>
            </p:cNvSpPr>
            <p:nvPr/>
          </p:nvSpPr>
          <p:spPr bwMode="auto">
            <a:xfrm>
              <a:off x="1632" y="1008"/>
              <a:ext cx="432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cxnSp>
          <p:nvCxnSpPr>
            <p:cNvPr id="97350" name="AutoShape 13"/>
            <p:cNvCxnSpPr>
              <a:cxnSpLocks noChangeShapeType="1"/>
              <a:stCxn id="97346" idx="4"/>
            </p:cNvCxnSpPr>
            <p:nvPr/>
          </p:nvCxnSpPr>
          <p:spPr bwMode="auto">
            <a:xfrm>
              <a:off x="240" y="1296"/>
              <a:ext cx="702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51" name="AutoShape 14"/>
            <p:cNvCxnSpPr>
              <a:cxnSpLocks noChangeShapeType="1"/>
              <a:stCxn id="97347" idx="4"/>
            </p:cNvCxnSpPr>
            <p:nvPr/>
          </p:nvCxnSpPr>
          <p:spPr bwMode="auto">
            <a:xfrm>
              <a:off x="696" y="1248"/>
              <a:ext cx="246" cy="6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52" name="AutoShape 15"/>
            <p:cNvCxnSpPr>
              <a:cxnSpLocks noChangeShapeType="1"/>
              <a:stCxn id="97348" idx="4"/>
            </p:cNvCxnSpPr>
            <p:nvPr/>
          </p:nvCxnSpPr>
          <p:spPr bwMode="auto">
            <a:xfrm flipH="1">
              <a:off x="942" y="1296"/>
              <a:ext cx="306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53" name="AutoShape 16"/>
            <p:cNvCxnSpPr>
              <a:cxnSpLocks noChangeShapeType="1"/>
              <a:endCxn id="97349" idx="4"/>
            </p:cNvCxnSpPr>
            <p:nvPr/>
          </p:nvCxnSpPr>
          <p:spPr bwMode="auto">
            <a:xfrm flipV="1">
              <a:off x="942" y="1296"/>
              <a:ext cx="906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657600" y="1489248"/>
            <a:ext cx="2057400" cy="1295400"/>
            <a:chOff x="2304" y="1056"/>
            <a:chExt cx="1296" cy="816"/>
          </a:xfrm>
        </p:grpSpPr>
        <p:pic>
          <p:nvPicPr>
            <p:cNvPr id="97333" name="Picture 18" descr="I2_r_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66" y="1104"/>
              <a:ext cx="226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34" name="Picture 19" descr="I2_r_6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32" y="1133"/>
              <a:ext cx="21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35" name="Picture 20" descr="I2_r_7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64" y="1107"/>
              <a:ext cx="294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336" name="Oval 21"/>
            <p:cNvSpPr>
              <a:spLocks noChangeArrowheads="1"/>
            </p:cNvSpPr>
            <p:nvPr/>
          </p:nvSpPr>
          <p:spPr bwMode="auto">
            <a:xfrm>
              <a:off x="2304" y="1056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7337" name="Oval 22"/>
            <p:cNvSpPr>
              <a:spLocks noChangeArrowheads="1"/>
            </p:cNvSpPr>
            <p:nvPr/>
          </p:nvSpPr>
          <p:spPr bwMode="auto">
            <a:xfrm>
              <a:off x="2784" y="1056"/>
              <a:ext cx="336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7338" name="Oval 23"/>
            <p:cNvSpPr>
              <a:spLocks noChangeArrowheads="1"/>
            </p:cNvSpPr>
            <p:nvPr/>
          </p:nvSpPr>
          <p:spPr bwMode="auto">
            <a:xfrm>
              <a:off x="3216" y="1056"/>
              <a:ext cx="384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cxnSp>
          <p:nvCxnSpPr>
            <p:cNvPr id="97339" name="AutoShape 24"/>
            <p:cNvCxnSpPr>
              <a:cxnSpLocks noChangeShapeType="1"/>
              <a:stCxn id="97336" idx="4"/>
            </p:cNvCxnSpPr>
            <p:nvPr/>
          </p:nvCxnSpPr>
          <p:spPr bwMode="auto">
            <a:xfrm>
              <a:off x="2472" y="1296"/>
              <a:ext cx="636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40" name="AutoShape 25"/>
            <p:cNvCxnSpPr>
              <a:cxnSpLocks noChangeShapeType="1"/>
              <a:stCxn id="97337" idx="4"/>
            </p:cNvCxnSpPr>
            <p:nvPr/>
          </p:nvCxnSpPr>
          <p:spPr bwMode="auto">
            <a:xfrm>
              <a:off x="2952" y="1296"/>
              <a:ext cx="156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41" name="AutoShape 26"/>
            <p:cNvCxnSpPr>
              <a:cxnSpLocks noChangeShapeType="1"/>
              <a:stCxn id="97338" idx="4"/>
            </p:cNvCxnSpPr>
            <p:nvPr/>
          </p:nvCxnSpPr>
          <p:spPr bwMode="auto">
            <a:xfrm flipH="1">
              <a:off x="3108" y="1344"/>
              <a:ext cx="300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7286" name="AutoShape 27"/>
          <p:cNvCxnSpPr>
            <a:cxnSpLocks noChangeShapeType="1"/>
          </p:cNvCxnSpPr>
          <p:nvPr/>
        </p:nvCxnSpPr>
        <p:spPr bwMode="auto">
          <a:xfrm rot="5400000" flipV="1">
            <a:off x="704850" y="1012998"/>
            <a:ext cx="76200" cy="723900"/>
          </a:xfrm>
          <a:prstGeom prst="curvedConnector3">
            <a:avLst>
              <a:gd name="adj1" fmla="val -189588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7287" name="AutoShape 28"/>
          <p:cNvCxnSpPr>
            <a:cxnSpLocks noChangeShapeType="1"/>
          </p:cNvCxnSpPr>
          <p:nvPr/>
        </p:nvCxnSpPr>
        <p:spPr bwMode="auto">
          <a:xfrm rot="5400000" flipV="1">
            <a:off x="2302669" y="1091579"/>
            <a:ext cx="66675" cy="709613"/>
          </a:xfrm>
          <a:prstGeom prst="curvedConnector3">
            <a:avLst>
              <a:gd name="adj1" fmla="val -34285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7288" name="AutoShape 29"/>
          <p:cNvCxnSpPr>
            <a:cxnSpLocks noChangeShapeType="1"/>
          </p:cNvCxnSpPr>
          <p:nvPr/>
        </p:nvCxnSpPr>
        <p:spPr bwMode="auto">
          <a:xfrm rot="5400000" flipV="1">
            <a:off x="4525962" y="887586"/>
            <a:ext cx="66675" cy="1270000"/>
          </a:xfrm>
          <a:prstGeom prst="curvedConnector3">
            <a:avLst>
              <a:gd name="adj1" fmla="val -342856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7289" name="AutoShape 30"/>
          <p:cNvCxnSpPr>
            <a:cxnSpLocks noChangeShapeType="1"/>
          </p:cNvCxnSpPr>
          <p:nvPr/>
        </p:nvCxnSpPr>
        <p:spPr bwMode="auto">
          <a:xfrm rot="5400000" flipH="1">
            <a:off x="2457450" y="-739602"/>
            <a:ext cx="152400" cy="4305300"/>
          </a:xfrm>
          <a:prstGeom prst="curvedConnector3">
            <a:avLst>
              <a:gd name="adj1" fmla="val 383333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pic>
        <p:nvPicPr>
          <p:cNvPr id="97290" name="Picture 31" descr="I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2784648"/>
            <a:ext cx="12573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019800" y="1489248"/>
            <a:ext cx="2819400" cy="1295400"/>
            <a:chOff x="3792" y="1056"/>
            <a:chExt cx="1776" cy="816"/>
          </a:xfrm>
        </p:grpSpPr>
        <p:pic>
          <p:nvPicPr>
            <p:cNvPr id="97321" name="Picture 33" descr="I3_r_8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840" y="1152"/>
              <a:ext cx="35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22" name="Picture 34" descr="I3_r_9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320" y="1104"/>
              <a:ext cx="359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23" name="Picture 35" descr="I3_r_10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68" y="1104"/>
              <a:ext cx="124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324" name="Picture 36" descr="I3_r_11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5185" y="1104"/>
              <a:ext cx="335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325" name="Oval 37"/>
            <p:cNvSpPr>
              <a:spLocks noChangeArrowheads="1"/>
            </p:cNvSpPr>
            <p:nvPr/>
          </p:nvSpPr>
          <p:spPr bwMode="auto">
            <a:xfrm>
              <a:off x="3792" y="1056"/>
              <a:ext cx="432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7326" name="Oval 38"/>
            <p:cNvSpPr>
              <a:spLocks noChangeArrowheads="1"/>
            </p:cNvSpPr>
            <p:nvPr/>
          </p:nvSpPr>
          <p:spPr bwMode="auto">
            <a:xfrm>
              <a:off x="4272" y="1056"/>
              <a:ext cx="48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7327" name="Oval 39"/>
            <p:cNvSpPr>
              <a:spLocks noChangeArrowheads="1"/>
            </p:cNvSpPr>
            <p:nvPr/>
          </p:nvSpPr>
          <p:spPr bwMode="auto">
            <a:xfrm>
              <a:off x="5136" y="1056"/>
              <a:ext cx="432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sp>
          <p:nvSpPr>
            <p:cNvPr id="97328" name="Oval 40"/>
            <p:cNvSpPr>
              <a:spLocks noChangeArrowheads="1"/>
            </p:cNvSpPr>
            <p:nvPr/>
          </p:nvSpPr>
          <p:spPr bwMode="auto">
            <a:xfrm>
              <a:off x="4848" y="1056"/>
              <a:ext cx="192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/>
              <a:endParaRPr lang="en-US"/>
            </a:p>
          </p:txBody>
        </p:sp>
        <p:cxnSp>
          <p:nvCxnSpPr>
            <p:cNvPr id="97329" name="AutoShape 41"/>
            <p:cNvCxnSpPr>
              <a:cxnSpLocks noChangeShapeType="1"/>
              <a:stCxn id="97325" idx="4"/>
            </p:cNvCxnSpPr>
            <p:nvPr/>
          </p:nvCxnSpPr>
          <p:spPr bwMode="auto">
            <a:xfrm>
              <a:off x="4008" y="1296"/>
              <a:ext cx="951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30" name="AutoShape 42"/>
            <p:cNvCxnSpPr>
              <a:cxnSpLocks noChangeShapeType="1"/>
              <a:stCxn id="97327" idx="4"/>
            </p:cNvCxnSpPr>
            <p:nvPr/>
          </p:nvCxnSpPr>
          <p:spPr bwMode="auto">
            <a:xfrm flipH="1">
              <a:off x="4959" y="1296"/>
              <a:ext cx="393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31" name="AutoShape 43"/>
            <p:cNvCxnSpPr>
              <a:cxnSpLocks noChangeShapeType="1"/>
              <a:stCxn id="97328" idx="4"/>
            </p:cNvCxnSpPr>
            <p:nvPr/>
          </p:nvCxnSpPr>
          <p:spPr bwMode="auto">
            <a:xfrm>
              <a:off x="4944" y="1296"/>
              <a:ext cx="15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7332" name="AutoShape 44"/>
            <p:cNvCxnSpPr>
              <a:cxnSpLocks noChangeShapeType="1"/>
              <a:stCxn id="97326" idx="4"/>
            </p:cNvCxnSpPr>
            <p:nvPr/>
          </p:nvCxnSpPr>
          <p:spPr bwMode="auto">
            <a:xfrm>
              <a:off x="4512" y="1296"/>
              <a:ext cx="447" cy="5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cxnSp>
        <p:nvCxnSpPr>
          <p:cNvPr id="97292" name="AutoShape 45"/>
          <p:cNvCxnSpPr>
            <a:cxnSpLocks noChangeShapeType="1"/>
          </p:cNvCxnSpPr>
          <p:nvPr/>
        </p:nvCxnSpPr>
        <p:spPr bwMode="auto">
          <a:xfrm rot="5400000" flipV="1">
            <a:off x="5885656" y="1013792"/>
            <a:ext cx="1588" cy="952500"/>
          </a:xfrm>
          <a:prstGeom prst="curvedConnector3">
            <a:avLst>
              <a:gd name="adj1" fmla="val -14400005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7293" name="AutoShape 46"/>
          <p:cNvCxnSpPr>
            <a:cxnSpLocks noChangeShapeType="1"/>
          </p:cNvCxnSpPr>
          <p:nvPr/>
        </p:nvCxnSpPr>
        <p:spPr bwMode="auto">
          <a:xfrm rot="5400000" flipV="1">
            <a:off x="5542756" y="-129208"/>
            <a:ext cx="1588" cy="3238500"/>
          </a:xfrm>
          <a:prstGeom prst="curvedConnector3">
            <a:avLst>
              <a:gd name="adj1" fmla="val -2260000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7294" name="AutoShape 47"/>
          <p:cNvCxnSpPr>
            <a:cxnSpLocks noChangeShapeType="1"/>
          </p:cNvCxnSpPr>
          <p:nvPr/>
        </p:nvCxnSpPr>
        <p:spPr bwMode="auto">
          <a:xfrm rot="5400000" flipV="1">
            <a:off x="6209506" y="-795958"/>
            <a:ext cx="1588" cy="4572000"/>
          </a:xfrm>
          <a:prstGeom prst="curvedConnector3">
            <a:avLst>
              <a:gd name="adj1" fmla="val -31700009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97295" name="AutoShape 48"/>
          <p:cNvCxnSpPr>
            <a:cxnSpLocks noChangeShapeType="1"/>
          </p:cNvCxnSpPr>
          <p:nvPr/>
        </p:nvCxnSpPr>
        <p:spPr bwMode="auto">
          <a:xfrm rot="5400000" flipV="1">
            <a:off x="6185693" y="-10145"/>
            <a:ext cx="55563" cy="3054350"/>
          </a:xfrm>
          <a:prstGeom prst="curvedConnector3">
            <a:avLst>
              <a:gd name="adj1" fmla="val -622861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52625" name="Text Box 49"/>
          <p:cNvSpPr txBox="1">
            <a:spLocks noChangeArrowheads="1"/>
          </p:cNvSpPr>
          <p:nvPr/>
        </p:nvSpPr>
        <p:spPr bwMode="auto">
          <a:xfrm>
            <a:off x="7225632" y="3621685"/>
            <a:ext cx="1452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Test Image</a:t>
            </a:r>
          </a:p>
        </p:txBody>
      </p:sp>
      <p:sp>
        <p:nvSpPr>
          <p:cNvPr id="97297" name="Oval 50"/>
          <p:cNvSpPr>
            <a:spLocks noChangeArrowheads="1"/>
          </p:cNvSpPr>
          <p:nvPr/>
        </p:nvSpPr>
        <p:spPr bwMode="auto">
          <a:xfrm>
            <a:off x="152400" y="5296073"/>
            <a:ext cx="685800" cy="457200"/>
          </a:xfrm>
          <a:prstGeom prst="ellipse">
            <a:avLst/>
          </a:prstGeom>
          <a:solidFill>
            <a:srgbClr val="F8E8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Sea</a:t>
            </a:r>
          </a:p>
        </p:txBody>
      </p:sp>
      <p:sp>
        <p:nvSpPr>
          <p:cNvPr id="97298" name="Oval 51"/>
          <p:cNvSpPr>
            <a:spLocks noChangeArrowheads="1"/>
          </p:cNvSpPr>
          <p:nvPr/>
        </p:nvSpPr>
        <p:spPr bwMode="auto">
          <a:xfrm>
            <a:off x="990600" y="5296073"/>
            <a:ext cx="685800" cy="457200"/>
          </a:xfrm>
          <a:prstGeom prst="ellipse">
            <a:avLst/>
          </a:prstGeom>
          <a:solidFill>
            <a:srgbClr val="F4D8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Sun</a:t>
            </a:r>
          </a:p>
        </p:txBody>
      </p:sp>
      <p:sp>
        <p:nvSpPr>
          <p:cNvPr id="97299" name="Oval 52"/>
          <p:cNvSpPr>
            <a:spLocks noChangeArrowheads="1"/>
          </p:cNvSpPr>
          <p:nvPr/>
        </p:nvSpPr>
        <p:spPr bwMode="auto">
          <a:xfrm>
            <a:off x="1752600" y="5296073"/>
            <a:ext cx="685800" cy="457200"/>
          </a:xfrm>
          <a:prstGeom prst="ellipse">
            <a:avLst/>
          </a:prstGeom>
          <a:solidFill>
            <a:srgbClr val="F4D8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Sky</a:t>
            </a:r>
          </a:p>
        </p:txBody>
      </p:sp>
      <p:sp>
        <p:nvSpPr>
          <p:cNvPr id="97300" name="Oval 53"/>
          <p:cNvSpPr>
            <a:spLocks noChangeArrowheads="1"/>
          </p:cNvSpPr>
          <p:nvPr/>
        </p:nvSpPr>
        <p:spPr bwMode="auto">
          <a:xfrm>
            <a:off x="2514600" y="5296073"/>
            <a:ext cx="762000" cy="457200"/>
          </a:xfrm>
          <a:prstGeom prst="ellipse">
            <a:avLst/>
          </a:prstGeom>
          <a:solidFill>
            <a:srgbClr val="F8E8E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Wave</a:t>
            </a:r>
          </a:p>
        </p:txBody>
      </p:sp>
      <p:cxnSp>
        <p:nvCxnSpPr>
          <p:cNvPr id="97301" name="AutoShape 54"/>
          <p:cNvCxnSpPr>
            <a:cxnSpLocks noChangeShapeType="1"/>
            <a:endCxn id="152631" idx="0"/>
          </p:cNvCxnSpPr>
          <p:nvPr/>
        </p:nvCxnSpPr>
        <p:spPr bwMode="auto">
          <a:xfrm flipH="1">
            <a:off x="3733800" y="3651423"/>
            <a:ext cx="1200150" cy="164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2631" name="Oval 55"/>
          <p:cNvSpPr>
            <a:spLocks noChangeArrowheads="1"/>
          </p:cNvSpPr>
          <p:nvPr/>
        </p:nvSpPr>
        <p:spPr bwMode="auto">
          <a:xfrm>
            <a:off x="3352800" y="5296073"/>
            <a:ext cx="762000" cy="457200"/>
          </a:xfrm>
          <a:prstGeom prst="ellipse">
            <a:avLst/>
          </a:prstGeom>
          <a:solidFill>
            <a:srgbClr val="F06C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Cat</a:t>
            </a:r>
          </a:p>
        </p:txBody>
      </p:sp>
      <p:cxnSp>
        <p:nvCxnSpPr>
          <p:cNvPr id="97303" name="AutoShape 56"/>
          <p:cNvCxnSpPr>
            <a:cxnSpLocks noChangeShapeType="1"/>
            <a:endCxn id="152633" idx="0"/>
          </p:cNvCxnSpPr>
          <p:nvPr/>
        </p:nvCxnSpPr>
        <p:spPr bwMode="auto">
          <a:xfrm flipH="1">
            <a:off x="4572000" y="3651423"/>
            <a:ext cx="361950" cy="164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2633" name="Oval 57"/>
          <p:cNvSpPr>
            <a:spLocks noChangeArrowheads="1"/>
          </p:cNvSpPr>
          <p:nvPr/>
        </p:nvSpPr>
        <p:spPr bwMode="auto">
          <a:xfrm>
            <a:off x="4191000" y="5296073"/>
            <a:ext cx="762000" cy="457200"/>
          </a:xfrm>
          <a:prstGeom prst="ellipse">
            <a:avLst/>
          </a:prstGeom>
          <a:solidFill>
            <a:srgbClr val="DF031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Forest</a:t>
            </a:r>
          </a:p>
        </p:txBody>
      </p:sp>
      <p:cxnSp>
        <p:nvCxnSpPr>
          <p:cNvPr id="97305" name="AutoShape 58"/>
          <p:cNvCxnSpPr>
            <a:cxnSpLocks noChangeShapeType="1"/>
            <a:endCxn id="152635" idx="0"/>
          </p:cNvCxnSpPr>
          <p:nvPr/>
        </p:nvCxnSpPr>
        <p:spPr bwMode="auto">
          <a:xfrm>
            <a:off x="4933950" y="3651423"/>
            <a:ext cx="552450" cy="164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2635" name="Oval 59"/>
          <p:cNvSpPr>
            <a:spLocks noChangeArrowheads="1"/>
          </p:cNvSpPr>
          <p:nvPr/>
        </p:nvSpPr>
        <p:spPr bwMode="auto">
          <a:xfrm>
            <a:off x="5105400" y="5296073"/>
            <a:ext cx="762000" cy="457200"/>
          </a:xfrm>
          <a:prstGeom prst="ellipse">
            <a:avLst/>
          </a:prstGeom>
          <a:solidFill>
            <a:srgbClr val="F06C6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Tiger</a:t>
            </a:r>
          </a:p>
        </p:txBody>
      </p:sp>
      <p:cxnSp>
        <p:nvCxnSpPr>
          <p:cNvPr id="97307" name="AutoShape 60"/>
          <p:cNvCxnSpPr>
            <a:cxnSpLocks noChangeShapeType="1"/>
            <a:endCxn id="152637" idx="0"/>
          </p:cNvCxnSpPr>
          <p:nvPr/>
        </p:nvCxnSpPr>
        <p:spPr bwMode="auto">
          <a:xfrm>
            <a:off x="4933950" y="3651423"/>
            <a:ext cx="1466850" cy="16446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2637" name="Oval 61"/>
          <p:cNvSpPr>
            <a:spLocks noChangeArrowheads="1"/>
          </p:cNvSpPr>
          <p:nvPr/>
        </p:nvSpPr>
        <p:spPr bwMode="auto">
          <a:xfrm>
            <a:off x="6019800" y="5296073"/>
            <a:ext cx="762000" cy="457200"/>
          </a:xfrm>
          <a:prstGeom prst="ellipse">
            <a:avLst/>
          </a:prstGeom>
          <a:solidFill>
            <a:srgbClr val="DF031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Grass</a:t>
            </a:r>
          </a:p>
        </p:txBody>
      </p:sp>
      <p:cxnSp>
        <p:nvCxnSpPr>
          <p:cNvPr id="97309" name="AutoShape 62"/>
          <p:cNvCxnSpPr>
            <a:cxnSpLocks noChangeShapeType="1"/>
            <a:endCxn id="97297" idx="0"/>
          </p:cNvCxnSpPr>
          <p:nvPr/>
        </p:nvCxnSpPr>
        <p:spPr bwMode="auto">
          <a:xfrm flipH="1">
            <a:off x="495300" y="3622848"/>
            <a:ext cx="1214438" cy="167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310" name="AutoShape 63"/>
          <p:cNvCxnSpPr>
            <a:cxnSpLocks noChangeShapeType="1"/>
            <a:endCxn id="97298" idx="0"/>
          </p:cNvCxnSpPr>
          <p:nvPr/>
        </p:nvCxnSpPr>
        <p:spPr bwMode="auto">
          <a:xfrm flipH="1">
            <a:off x="1333500" y="3622848"/>
            <a:ext cx="376238" cy="167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311" name="AutoShape 64"/>
          <p:cNvCxnSpPr>
            <a:cxnSpLocks noChangeShapeType="1"/>
            <a:endCxn id="97299" idx="0"/>
          </p:cNvCxnSpPr>
          <p:nvPr/>
        </p:nvCxnSpPr>
        <p:spPr bwMode="auto">
          <a:xfrm>
            <a:off x="1709738" y="3622848"/>
            <a:ext cx="385762" cy="167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312" name="AutoShape 65"/>
          <p:cNvCxnSpPr>
            <a:cxnSpLocks noChangeShapeType="1"/>
            <a:endCxn id="97300" idx="0"/>
          </p:cNvCxnSpPr>
          <p:nvPr/>
        </p:nvCxnSpPr>
        <p:spPr bwMode="auto">
          <a:xfrm>
            <a:off x="1709738" y="3622848"/>
            <a:ext cx="1185862" cy="1673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7313" name="Text Box 66"/>
          <p:cNvSpPr txBox="1">
            <a:spLocks noChangeArrowheads="1"/>
          </p:cNvSpPr>
          <p:nvPr/>
        </p:nvSpPr>
        <p:spPr bwMode="auto">
          <a:xfrm>
            <a:off x="2574925" y="2925936"/>
            <a:ext cx="1174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Image</a:t>
            </a:r>
          </a:p>
        </p:txBody>
      </p:sp>
      <p:sp>
        <p:nvSpPr>
          <p:cNvPr id="97314" name="Text Box 67"/>
          <p:cNvSpPr txBox="1">
            <a:spLocks noChangeArrowheads="1"/>
          </p:cNvSpPr>
          <p:nvPr/>
        </p:nvSpPr>
        <p:spPr bwMode="auto">
          <a:xfrm>
            <a:off x="2346325" y="5745336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Keyword</a:t>
            </a:r>
          </a:p>
        </p:txBody>
      </p:sp>
      <p:sp>
        <p:nvSpPr>
          <p:cNvPr id="97315" name="Text Box 68"/>
          <p:cNvSpPr txBox="1">
            <a:spLocks noChangeArrowheads="1"/>
          </p:cNvSpPr>
          <p:nvPr/>
        </p:nvSpPr>
        <p:spPr bwMode="auto">
          <a:xfrm>
            <a:off x="2647950" y="372984"/>
            <a:ext cx="1314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/>
              <a:t>Region</a:t>
            </a:r>
          </a:p>
        </p:txBody>
      </p:sp>
      <p:sp>
        <p:nvSpPr>
          <p:cNvPr id="152645" name="AutoShape 69"/>
          <p:cNvSpPr>
            <a:spLocks noChangeArrowheads="1"/>
          </p:cNvSpPr>
          <p:nvPr/>
        </p:nvSpPr>
        <p:spPr bwMode="auto">
          <a:xfrm>
            <a:off x="7696200" y="4820640"/>
            <a:ext cx="457200" cy="762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97317" name="Rectangle 70"/>
          <p:cNvSpPr>
            <a:spLocks noChangeArrowheads="1"/>
          </p:cNvSpPr>
          <p:nvPr/>
        </p:nvSpPr>
        <p:spPr bwMode="auto">
          <a:xfrm>
            <a:off x="0" y="4918248"/>
            <a:ext cx="6934200" cy="129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52647" name="Text Box 71"/>
          <p:cNvSpPr txBox="1">
            <a:spLocks noChangeArrowheads="1"/>
          </p:cNvSpPr>
          <p:nvPr/>
        </p:nvSpPr>
        <p:spPr bwMode="auto">
          <a:xfrm>
            <a:off x="6868680" y="3905840"/>
            <a:ext cx="240809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{Grass, Forest,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Cat</a:t>
            </a:r>
            <a:r>
              <a:rPr lang="en-US" dirty="0"/>
              <a:t>, Tiger}</a:t>
            </a:r>
          </a:p>
        </p:txBody>
      </p:sp>
      <p:sp>
        <p:nvSpPr>
          <p:cNvPr id="97320" name="Slide Number Placeholder 75"/>
          <p:cNvSpPr>
            <a:spLocks noGrp="1"/>
          </p:cNvSpPr>
          <p:nvPr>
            <p:ph type="sldNum" sz="quarter" idx="12"/>
          </p:nvPr>
        </p:nvSpPr>
        <p:spPr>
          <a:xfrm>
            <a:off x="6553200" y="6381750"/>
            <a:ext cx="2133600" cy="476250"/>
          </a:xfrm>
          <a:noFill/>
        </p:spPr>
        <p:txBody>
          <a:bodyPr/>
          <a:lstStyle/>
          <a:p>
            <a:fld id="{57236B0F-7062-4E4D-BCD6-4C1BC53A443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4" name="Date Placeholder 29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/>
                <a:ea typeface="+mn-ea"/>
                <a:cs typeface="宋体" charset="-122"/>
              </a:rPr>
              <a:t>CIKM, 2008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/>
              <a:ea typeface="+mn-ea"/>
              <a:cs typeface="宋体" charset="-122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advTm="767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1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500" fill="hold"/>
                                        <p:tgtEl>
                                          <p:spTgt spid="1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1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5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5" grpId="0"/>
      <p:bldP spid="152631" grpId="0" animBg="1"/>
      <p:bldP spid="152633" grpId="0" animBg="1"/>
      <p:bldP spid="152635" grpId="0" animBg="1"/>
      <p:bldP spid="152637" grpId="0" animBg="1"/>
      <p:bldP spid="152645" grpId="0" animBg="1"/>
      <p:bldP spid="1526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63" y="2285991"/>
            <a:ext cx="7772400" cy="685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User-specific</a:t>
            </a:r>
            <a:br>
              <a:rPr lang="en-US" sz="5400" dirty="0" smtClean="0"/>
            </a:br>
            <a:r>
              <a:rPr lang="en-US" sz="5400" dirty="0" smtClean="0"/>
              <a:t>patterns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80" y="3702051"/>
            <a:ext cx="180565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75072" y="5654842"/>
            <a:ext cx="34713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 Hanghang TONG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497304" y="-12024"/>
            <a:ext cx="8229600" cy="1143000"/>
          </a:xfrm>
        </p:spPr>
        <p:txBody>
          <a:bodyPr/>
          <a:lstStyle/>
          <a:p>
            <a:pPr eaLnBrk="1" hangingPunct="1"/>
            <a:r>
              <a:rPr lang="en-US" sz="4600" dirty="0">
                <a:solidFill>
                  <a:srgbClr val="FF0000"/>
                </a:solidFill>
              </a:rPr>
              <a:t>Ce</a:t>
            </a:r>
            <a:r>
              <a:rPr lang="en-US" sz="4600" dirty="0"/>
              <a:t>nter-</a:t>
            </a:r>
            <a:r>
              <a:rPr lang="en-US" sz="4600" dirty="0">
                <a:solidFill>
                  <a:srgbClr val="FF0000"/>
                </a:solidFill>
              </a:rPr>
              <a:t>P</a:t>
            </a:r>
            <a:r>
              <a:rPr lang="en-US" sz="4600" dirty="0"/>
              <a:t>iece </a:t>
            </a:r>
            <a:r>
              <a:rPr lang="en-US" sz="4600" dirty="0" err="1">
                <a:solidFill>
                  <a:srgbClr val="FF0000"/>
                </a:solidFill>
              </a:rPr>
              <a:t>S</a:t>
            </a:r>
            <a:r>
              <a:rPr lang="en-US" sz="4600" dirty="0" err="1"/>
              <a:t>ubgraph(CePS</a:t>
            </a:r>
            <a:r>
              <a:rPr lang="en-US" sz="4600" dirty="0"/>
              <a:t>)</a:t>
            </a:r>
          </a:p>
        </p:txBody>
      </p:sp>
      <p:graphicFrame>
        <p:nvGraphicFramePr>
          <p:cNvPr id="32770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81000" y="1636564"/>
          <a:ext cx="2667000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7" name="Visio" r:id="rId5" imgW="6794500" imgH="6540500" progId="">
                  <p:embed/>
                </p:oleObj>
              </mc:Choice>
              <mc:Fallback>
                <p:oleObj name="Visio" r:id="rId5" imgW="6794500" imgH="65405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36564"/>
                        <a:ext cx="2667000" cy="256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5638800" y="1120626"/>
          <a:ext cx="2668588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38" name="Visio" r:id="rId7" imgW="6794500" imgH="7264400" progId="">
                  <p:embed/>
                </p:oleObj>
              </mc:Choice>
              <mc:Fallback>
                <p:oleObj name="Visio" r:id="rId7" imgW="6794500" imgH="7264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120626"/>
                        <a:ext cx="2668588" cy="292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886200" y="2484289"/>
            <a:ext cx="1371600" cy="914400"/>
          </a:xfrm>
          <a:prstGeom prst="righ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33400" y="4235301"/>
            <a:ext cx="321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Original Graph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507163" y="4008289"/>
            <a:ext cx="11128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/>
              <a:t>CePS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400800" y="1112689"/>
            <a:ext cx="1066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1550737" y="4682976"/>
            <a:ext cx="759326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/>
              <a:t>Q: How to find hub for the </a:t>
            </a:r>
            <a:r>
              <a:rPr lang="en-US" sz="2800" dirty="0" smtClean="0"/>
              <a:t>black nodes</a:t>
            </a:r>
            <a:r>
              <a:rPr lang="en-US" sz="2800" dirty="0"/>
              <a:t>?</a:t>
            </a:r>
            <a:endParaRPr lang="en-US" altLang="zh-CN" sz="2800" dirty="0">
              <a:solidFill>
                <a:srgbClr val="FF0066"/>
              </a:solidFill>
              <a:ea typeface="宋体" charset="-122"/>
              <a:cs typeface="宋体" charset="-122"/>
            </a:endParaRPr>
          </a:p>
          <a:p>
            <a:pPr algn="r"/>
            <a:r>
              <a:rPr lang="en-US" altLang="zh-CN" sz="2800" dirty="0">
                <a:solidFill>
                  <a:srgbClr val="FF0066"/>
                </a:solidFill>
                <a:ea typeface="宋体" charset="-122"/>
                <a:cs typeface="宋体" charset="-122"/>
              </a:rPr>
              <a:t>A: Proximity! </a:t>
            </a:r>
            <a:r>
              <a:rPr lang="en-US" altLang="zh-CN" sz="2000" dirty="0">
                <a:ea typeface="宋体" charset="-122"/>
                <a:cs typeface="宋体" charset="-122"/>
              </a:rPr>
              <a:t>[Tong+ KDD 2006]</a:t>
            </a:r>
          </a:p>
        </p:txBody>
      </p:sp>
      <p:sp>
        <p:nvSpPr>
          <p:cNvPr id="32778" name="Oval 16"/>
          <p:cNvSpPr>
            <a:spLocks noChangeArrowheads="1"/>
          </p:cNvSpPr>
          <p:nvPr/>
        </p:nvSpPr>
        <p:spPr bwMode="auto">
          <a:xfrm>
            <a:off x="6629400" y="2712889"/>
            <a:ext cx="685800" cy="685800"/>
          </a:xfrm>
          <a:prstGeom prst="ellips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 flipH="1">
            <a:off x="7239000" y="2408089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Text Box 18"/>
          <p:cNvSpPr txBox="1">
            <a:spLocks noChangeArrowheads="1"/>
          </p:cNvSpPr>
          <p:nvPr/>
        </p:nvSpPr>
        <p:spPr bwMode="auto">
          <a:xfrm>
            <a:off x="7527925" y="2216001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CN" b="1">
                <a:solidFill>
                  <a:srgbClr val="FF3300"/>
                </a:solidFill>
                <a:ea typeface="宋体" charset="-122"/>
                <a:cs typeface="宋体" charset="-122"/>
              </a:rPr>
              <a:t>CePS guy</a:t>
            </a:r>
          </a:p>
        </p:txBody>
      </p:sp>
      <p:sp>
        <p:nvSpPr>
          <p:cNvPr id="32781" name="Text Box 6"/>
          <p:cNvSpPr txBox="1">
            <a:spLocks noChangeArrowheads="1"/>
          </p:cNvSpPr>
          <p:nvPr/>
        </p:nvSpPr>
        <p:spPr bwMode="auto">
          <a:xfrm>
            <a:off x="685800" y="949176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Input</a:t>
            </a:r>
          </a:p>
        </p:txBody>
      </p:sp>
      <p:sp>
        <p:nvSpPr>
          <p:cNvPr id="32782" name="Text Box 6"/>
          <p:cNvSpPr txBox="1">
            <a:spLocks noChangeArrowheads="1"/>
          </p:cNvSpPr>
          <p:nvPr/>
        </p:nvSpPr>
        <p:spPr bwMode="auto">
          <a:xfrm>
            <a:off x="6553200" y="1034901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/>
              <a:t>Output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2656" y="5607656"/>
            <a:ext cx="8229600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rgbClr val="FF3300"/>
                </a:solidFill>
              </a:rPr>
              <a:t>Red:  </a:t>
            </a:r>
            <a:r>
              <a:rPr lang="en-US" sz="2800" b="1" dirty="0"/>
              <a:t>Max</a:t>
            </a:r>
            <a:r>
              <a:rPr lang="en-US" sz="2400" dirty="0"/>
              <a:t> (</a:t>
            </a:r>
            <a:r>
              <a:rPr lang="en-US" sz="2400" dirty="0" err="1"/>
              <a:t>Prox(A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Red</a:t>
            </a:r>
            <a:r>
              <a:rPr lang="en-US" sz="2400" dirty="0"/>
              <a:t>) </a:t>
            </a:r>
            <a:r>
              <a:rPr lang="en-US" sz="2400" dirty="0" err="1"/>
              <a:t>x</a:t>
            </a:r>
            <a:r>
              <a:rPr lang="en-US" sz="2400" dirty="0"/>
              <a:t> </a:t>
            </a:r>
            <a:r>
              <a:rPr lang="en-US" sz="2400" dirty="0" err="1"/>
              <a:t>Prox(B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Red</a:t>
            </a:r>
            <a:r>
              <a:rPr lang="en-US" sz="2400" dirty="0"/>
              <a:t>) </a:t>
            </a:r>
            <a:r>
              <a:rPr lang="en-US" sz="2400" dirty="0" err="1"/>
              <a:t>x</a:t>
            </a:r>
            <a:r>
              <a:rPr lang="en-US" sz="2400" dirty="0"/>
              <a:t> </a:t>
            </a:r>
            <a:r>
              <a:rPr lang="en-US" sz="2400" dirty="0" err="1"/>
              <a:t>Prox(C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3300"/>
                </a:solidFill>
              </a:rPr>
              <a:t>Red</a:t>
            </a:r>
            <a:r>
              <a:rPr lang="en-US" sz="2400" dirty="0"/>
              <a:t>))</a:t>
            </a: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411163" y="3692376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1524000" y="1622276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695575" y="3679676"/>
            <a:ext cx="304800" cy="3048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l"/>
            <a:endParaRPr lang="en-US"/>
          </a:p>
        </p:txBody>
      </p:sp>
      <p:sp>
        <p:nvSpPr>
          <p:cNvPr id="2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01016"/>
            <a:ext cx="1905000" cy="381552"/>
          </a:xfrm>
          <a:noFill/>
        </p:spPr>
        <p:txBody>
          <a:bodyPr/>
          <a:lstStyle/>
          <a:p>
            <a:fld id="{352723A1-6A08-794D-9C47-0C20883867FD}" type="slidenum">
              <a:rPr lang="en-US" smtClean="0"/>
              <a:pPr/>
              <a:t>42</a:t>
            </a:fld>
            <a:endParaRPr lang="en-US" dirty="0"/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 advTm="60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248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C00000"/>
                </a:solidFill>
              </a:rPr>
              <a:t>CePS</a:t>
            </a:r>
            <a:r>
              <a:rPr lang="en-US" dirty="0">
                <a:solidFill>
                  <a:srgbClr val="C00000"/>
                </a:solidFill>
              </a:rPr>
              <a:t>: Example</a:t>
            </a:r>
          </a:p>
        </p:txBody>
      </p:sp>
      <p:graphicFrame>
        <p:nvGraphicFramePr>
          <p:cNvPr id="3379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1371600" y="1511976"/>
          <a:ext cx="6172200" cy="433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084" name="Visio" r:id="rId4" imgW="9029700" imgH="6350000" progId="">
                  <p:embed/>
                </p:oleObj>
              </mc:Choice>
              <mc:Fallback>
                <p:oleObj name="Visio" r:id="rId4" imgW="9029700" imgH="6350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11976"/>
                        <a:ext cx="6172200" cy="433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352723A1-6A08-794D-9C47-0C20883867FD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43375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63" y="2285991"/>
            <a:ext cx="7772400" cy="6858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More</a:t>
            </a:r>
            <a:br>
              <a:rPr lang="en-US" sz="5400" dirty="0" smtClean="0"/>
            </a:br>
            <a:r>
              <a:rPr lang="en-US" sz="5400" dirty="0" smtClean="0"/>
              <a:t> applications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Cyber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232" y="1893311"/>
            <a:ext cx="668476" cy="7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33" y="4094636"/>
            <a:ext cx="668476" cy="71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72146" y="4845760"/>
            <a:ext cx="1839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E6700"/>
                </a:solidFill>
                <a:latin typeface="Comic Sans MS"/>
              </a:rPr>
              <a:t>victims?</a:t>
            </a:r>
            <a:endParaRPr lang="en-US" sz="2800" b="1" dirty="0">
              <a:solidFill>
                <a:srgbClr val="1E6700"/>
              </a:solidFill>
              <a:latin typeface="Comic Sans M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809" y="3946614"/>
            <a:ext cx="678515" cy="72000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04805" y="5640862"/>
            <a:ext cx="8229600" cy="573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Clr>
                <a:srgbClr val="0800BE"/>
              </a:buClr>
            </a:pPr>
            <a:r>
              <a:rPr lang="en-US" sz="2600" dirty="0" smtClean="0"/>
              <a:t>[</a:t>
            </a:r>
            <a:r>
              <a:rPr lang="en-US" sz="2800" dirty="0" err="1" smtClean="0"/>
              <a:t>Kephart</a:t>
            </a:r>
            <a:r>
              <a:rPr lang="en-US" sz="2800" dirty="0" smtClean="0"/>
              <a:t>+ ’95</a:t>
            </a:r>
            <a:r>
              <a:rPr lang="en-US" sz="2600" dirty="0" smtClean="0"/>
              <a:t>]</a:t>
            </a:r>
            <a:r>
              <a:rPr lang="en-US" sz="2800" dirty="0" smtClean="0"/>
              <a:t>[Kolter+ ’06</a:t>
            </a:r>
            <a:r>
              <a:rPr lang="en-US" sz="2600" dirty="0" smtClean="0"/>
              <a:t>][Song+ ’08-’11][Chau+ ‘11]…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168" y="3010892"/>
            <a:ext cx="668476" cy="712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076" y="1559977"/>
            <a:ext cx="67851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 t="2370" b="11851"/>
          <a:stretch>
            <a:fillRect/>
          </a:stretch>
        </p:blipFill>
        <p:spPr>
          <a:xfrm>
            <a:off x="6082002" y="2293960"/>
            <a:ext cx="1008000" cy="864650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6" idx="3"/>
            <a:endCxn id="15" idx="1"/>
          </p:cNvCxnSpPr>
          <p:nvPr/>
        </p:nvCxnSpPr>
        <p:spPr>
          <a:xfrm flipV="1">
            <a:off x="2895708" y="1919977"/>
            <a:ext cx="3385368" cy="329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  <a:endCxn id="15" idx="1"/>
          </p:cNvCxnSpPr>
          <p:nvPr/>
        </p:nvCxnSpPr>
        <p:spPr>
          <a:xfrm flipV="1">
            <a:off x="2912644" y="1919977"/>
            <a:ext cx="3368432" cy="1447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3"/>
            <a:endCxn id="17" idx="1"/>
          </p:cNvCxnSpPr>
          <p:nvPr/>
        </p:nvCxnSpPr>
        <p:spPr>
          <a:xfrm flipV="1">
            <a:off x="2912644" y="2726285"/>
            <a:ext cx="3169358" cy="641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3"/>
          </p:cNvCxnSpPr>
          <p:nvPr/>
        </p:nvCxnSpPr>
        <p:spPr>
          <a:xfrm>
            <a:off x="2912644" y="3367292"/>
            <a:ext cx="3470031" cy="1777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3"/>
          </p:cNvCxnSpPr>
          <p:nvPr/>
        </p:nvCxnSpPr>
        <p:spPr>
          <a:xfrm flipV="1">
            <a:off x="2946509" y="3537426"/>
            <a:ext cx="3402300" cy="91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" idx="3"/>
          </p:cNvCxnSpPr>
          <p:nvPr/>
        </p:nvCxnSpPr>
        <p:spPr>
          <a:xfrm>
            <a:off x="2946509" y="4451036"/>
            <a:ext cx="3436166" cy="694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6" idx="3"/>
            <a:endCxn id="18" idx="1"/>
          </p:cNvCxnSpPr>
          <p:nvPr/>
        </p:nvCxnSpPr>
        <p:spPr>
          <a:xfrm>
            <a:off x="2895708" y="2249711"/>
            <a:ext cx="3453101" cy="205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6976532" y="1778001"/>
            <a:ext cx="451556" cy="2692400"/>
          </a:xfrm>
          <a:custGeom>
            <a:avLst/>
            <a:gdLst>
              <a:gd name="connsiteX0" fmla="*/ 0 w 451556"/>
              <a:gd name="connsiteY0" fmla="*/ 0 h 2692400"/>
              <a:gd name="connsiteX1" fmla="*/ 389467 w 451556"/>
              <a:gd name="connsiteY1" fmla="*/ 812800 h 2692400"/>
              <a:gd name="connsiteX2" fmla="*/ 372534 w 451556"/>
              <a:gd name="connsiteY2" fmla="*/ 2167467 h 2692400"/>
              <a:gd name="connsiteX3" fmla="*/ 16934 w 451556"/>
              <a:gd name="connsiteY3" fmla="*/ 269240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556" h="2692400">
                <a:moveTo>
                  <a:pt x="0" y="0"/>
                </a:moveTo>
                <a:cubicBezTo>
                  <a:pt x="163689" y="225778"/>
                  <a:pt x="327378" y="451556"/>
                  <a:pt x="389467" y="812800"/>
                </a:cubicBezTo>
                <a:cubicBezTo>
                  <a:pt x="451556" y="1174045"/>
                  <a:pt x="434623" y="1854200"/>
                  <a:pt x="372534" y="2167467"/>
                </a:cubicBezTo>
                <a:cubicBezTo>
                  <a:pt x="310445" y="2480734"/>
                  <a:pt x="16934" y="2692400"/>
                  <a:pt x="16934" y="26924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010397" y="2826239"/>
            <a:ext cx="502356" cy="2304565"/>
          </a:xfrm>
          <a:custGeom>
            <a:avLst/>
            <a:gdLst>
              <a:gd name="connsiteX0" fmla="*/ 67733 w 414867"/>
              <a:gd name="connsiteY0" fmla="*/ 0 h 2726266"/>
              <a:gd name="connsiteX1" fmla="*/ 355600 w 414867"/>
              <a:gd name="connsiteY1" fmla="*/ 660400 h 2726266"/>
              <a:gd name="connsiteX2" fmla="*/ 355600 w 414867"/>
              <a:gd name="connsiteY2" fmla="*/ 2286000 h 2726266"/>
              <a:gd name="connsiteX3" fmla="*/ 0 w 414867"/>
              <a:gd name="connsiteY3" fmla="*/ 2726266 h 272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67" h="2726266">
                <a:moveTo>
                  <a:pt x="67733" y="0"/>
                </a:moveTo>
                <a:cubicBezTo>
                  <a:pt x="187677" y="139700"/>
                  <a:pt x="307622" y="279400"/>
                  <a:pt x="355600" y="660400"/>
                </a:cubicBezTo>
                <a:cubicBezTo>
                  <a:pt x="403578" y="1041400"/>
                  <a:pt x="414867" y="1941689"/>
                  <a:pt x="355600" y="2286000"/>
                </a:cubicBezTo>
                <a:cubicBezTo>
                  <a:pt x="296333" y="2630311"/>
                  <a:pt x="0" y="2726266"/>
                  <a:pt x="0" y="272626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166198" y="4714301"/>
            <a:ext cx="1901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Comic Sans MS"/>
              </a:rPr>
              <a:t>botnet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</a:rPr>
              <a:t> members?</a:t>
            </a:r>
            <a:endParaRPr lang="en-US" sz="2800" b="1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45598" y="2416917"/>
            <a:ext cx="767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omic Sans MS"/>
              </a:rPr>
              <a:t>bot</a:t>
            </a:r>
            <a:endParaRPr lang="en-US" sz="2800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818150" y="1559977"/>
            <a:ext cx="1513981" cy="3399856"/>
          </a:xfrm>
          <a:prstGeom prst="ellipse">
            <a:avLst/>
          </a:prstGeom>
          <a:noFill/>
          <a:ln w="28575">
            <a:solidFill>
              <a:srgbClr val="155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166667" y="1386541"/>
            <a:ext cx="828000" cy="9036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082002" y="3119492"/>
            <a:ext cx="1098000" cy="24336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06093" y="4652213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6398072" y="3187034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BartSimpson13.gif"/>
          <p:cNvPicPr>
            <a:picLocks noChangeAspect="1"/>
          </p:cNvPicPr>
          <p:nvPr/>
        </p:nvPicPr>
        <p:blipFill>
          <a:blip r:embed="rId3"/>
          <a:srcRect l="11811" t="5399" r="20669" b="1350"/>
          <a:stretch>
            <a:fillRect/>
          </a:stretch>
        </p:blipFill>
        <p:spPr>
          <a:xfrm>
            <a:off x="6399608" y="4835828"/>
            <a:ext cx="500487" cy="756000"/>
          </a:xfrm>
          <a:prstGeom prst="rect">
            <a:avLst/>
          </a:prstGeom>
        </p:spPr>
      </p:pic>
      <p:pic>
        <p:nvPicPr>
          <p:cNvPr id="39" name="Picture 38" descr="BartSimpson13.gif"/>
          <p:cNvPicPr>
            <a:picLocks noChangeAspect="1"/>
          </p:cNvPicPr>
          <p:nvPr/>
        </p:nvPicPr>
        <p:blipFill>
          <a:blip r:embed="rId3"/>
          <a:srcRect l="11811" t="5399" r="20669" b="1350"/>
          <a:stretch>
            <a:fillRect/>
          </a:stretch>
        </p:blipFill>
        <p:spPr>
          <a:xfrm>
            <a:off x="6382675" y="3265694"/>
            <a:ext cx="500487" cy="756000"/>
          </a:xfrm>
          <a:prstGeom prst="rect">
            <a:avLst/>
          </a:prstGeom>
        </p:spPr>
      </p:pic>
      <p:pic>
        <p:nvPicPr>
          <p:cNvPr id="42" name="Picture 41" descr="Credit_card_fraud.jpg"/>
          <p:cNvPicPr>
            <a:picLocks noChangeAspect="1"/>
          </p:cNvPicPr>
          <p:nvPr/>
        </p:nvPicPr>
        <p:blipFill>
          <a:blip r:embed="rId4"/>
          <a:srcRect l="9449" t="2362" r="16535" b="4252"/>
          <a:stretch>
            <a:fillRect/>
          </a:stretch>
        </p:blipFill>
        <p:spPr>
          <a:xfrm>
            <a:off x="6240535" y="2149944"/>
            <a:ext cx="824609" cy="104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Fraud Detection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15A32-210F-4A46-81B3-20508D18D41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30290" y="4879626"/>
            <a:ext cx="2965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E6700"/>
                </a:solidFill>
                <a:latin typeface="Comic Sans MS"/>
              </a:rPr>
              <a:t>Lax controls? </a:t>
            </a:r>
            <a:endParaRPr lang="en-US" sz="2800" b="1" dirty="0">
              <a:solidFill>
                <a:srgbClr val="1E6700"/>
              </a:solidFill>
              <a:latin typeface="Comic Sans M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4805" y="5640862"/>
            <a:ext cx="8229600" cy="573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0800BE"/>
              </a:buClr>
            </a:pPr>
            <a:r>
              <a:rPr lang="en-US" sz="2600" dirty="0" smtClean="0"/>
              <a:t>[Neville+ ‘05][Chau+ ’07][McGlohon+ ’09]…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800BE"/>
              </a:buClr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895708" y="1919977"/>
            <a:ext cx="3385368" cy="329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12644" y="1919977"/>
            <a:ext cx="3368432" cy="14473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12644" y="2738985"/>
            <a:ext cx="3169358" cy="6283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12644" y="3367292"/>
            <a:ext cx="3470031" cy="17778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946509" y="3537426"/>
            <a:ext cx="3402300" cy="9136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46509" y="4451036"/>
            <a:ext cx="3436166" cy="694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895708" y="2249711"/>
            <a:ext cx="3453101" cy="2056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Freeform 61"/>
          <p:cNvSpPr/>
          <p:nvPr/>
        </p:nvSpPr>
        <p:spPr>
          <a:xfrm>
            <a:off x="6976532" y="1778001"/>
            <a:ext cx="451556" cy="2692400"/>
          </a:xfrm>
          <a:custGeom>
            <a:avLst/>
            <a:gdLst>
              <a:gd name="connsiteX0" fmla="*/ 0 w 451556"/>
              <a:gd name="connsiteY0" fmla="*/ 0 h 2692400"/>
              <a:gd name="connsiteX1" fmla="*/ 389467 w 451556"/>
              <a:gd name="connsiteY1" fmla="*/ 812800 h 2692400"/>
              <a:gd name="connsiteX2" fmla="*/ 372534 w 451556"/>
              <a:gd name="connsiteY2" fmla="*/ 2167467 h 2692400"/>
              <a:gd name="connsiteX3" fmla="*/ 16934 w 451556"/>
              <a:gd name="connsiteY3" fmla="*/ 269240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556" h="2692400">
                <a:moveTo>
                  <a:pt x="0" y="0"/>
                </a:moveTo>
                <a:cubicBezTo>
                  <a:pt x="163689" y="225778"/>
                  <a:pt x="327378" y="451556"/>
                  <a:pt x="389467" y="812800"/>
                </a:cubicBezTo>
                <a:cubicBezTo>
                  <a:pt x="451556" y="1174045"/>
                  <a:pt x="434623" y="1854200"/>
                  <a:pt x="372534" y="2167467"/>
                </a:cubicBezTo>
                <a:cubicBezTo>
                  <a:pt x="310445" y="2480734"/>
                  <a:pt x="16934" y="2692400"/>
                  <a:pt x="16934" y="26924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7010397" y="2826239"/>
            <a:ext cx="502356" cy="2304565"/>
          </a:xfrm>
          <a:custGeom>
            <a:avLst/>
            <a:gdLst>
              <a:gd name="connsiteX0" fmla="*/ 67733 w 414867"/>
              <a:gd name="connsiteY0" fmla="*/ 0 h 2726266"/>
              <a:gd name="connsiteX1" fmla="*/ 355600 w 414867"/>
              <a:gd name="connsiteY1" fmla="*/ 660400 h 2726266"/>
              <a:gd name="connsiteX2" fmla="*/ 355600 w 414867"/>
              <a:gd name="connsiteY2" fmla="*/ 2286000 h 2726266"/>
              <a:gd name="connsiteX3" fmla="*/ 0 w 414867"/>
              <a:gd name="connsiteY3" fmla="*/ 2726266 h 272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67" h="2726266">
                <a:moveTo>
                  <a:pt x="67733" y="0"/>
                </a:moveTo>
                <a:cubicBezTo>
                  <a:pt x="187677" y="139700"/>
                  <a:pt x="307622" y="279400"/>
                  <a:pt x="355600" y="660400"/>
                </a:cubicBezTo>
                <a:cubicBezTo>
                  <a:pt x="403578" y="1041400"/>
                  <a:pt x="414867" y="1941689"/>
                  <a:pt x="355600" y="2286000"/>
                </a:cubicBezTo>
                <a:cubicBezTo>
                  <a:pt x="296333" y="2630311"/>
                  <a:pt x="0" y="2726266"/>
                  <a:pt x="0" y="272626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7061261" y="4249521"/>
            <a:ext cx="2409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</a:rPr>
              <a:t>fraudsters?</a:t>
            </a:r>
            <a:endParaRPr lang="en-US" sz="2000" b="1" dirty="0">
              <a:solidFill>
                <a:srgbClr val="0000FF"/>
              </a:solidFill>
              <a:latin typeface="Comic Sans M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98466" y="2416917"/>
            <a:ext cx="23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/>
              </a:rPr>
              <a:t>fraudster</a:t>
            </a:r>
            <a:endParaRPr lang="en-US" sz="2800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1513357" y="1661575"/>
            <a:ext cx="1801841" cy="3332124"/>
          </a:xfrm>
          <a:prstGeom prst="ellipse">
            <a:avLst/>
          </a:prstGeom>
          <a:noFill/>
          <a:ln w="28575">
            <a:solidFill>
              <a:srgbClr val="155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6234399" y="1217211"/>
            <a:ext cx="738000" cy="9432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183600" y="3153358"/>
            <a:ext cx="918000" cy="25236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230" y="1710269"/>
            <a:ext cx="1098000" cy="109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230" y="2738985"/>
            <a:ext cx="1098000" cy="1098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230" y="3757614"/>
            <a:ext cx="1098000" cy="109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352620" y="1256634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7" name="TextBox 36"/>
          <p:cNvSpPr txBox="1"/>
          <p:nvPr/>
        </p:nvSpPr>
        <p:spPr>
          <a:xfrm>
            <a:off x="6398073" y="4042613"/>
            <a:ext cx="527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?</a:t>
            </a:r>
            <a:endParaRPr lang="en-US" sz="4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Even More </a:t>
            </a:r>
            <a:r>
              <a:rPr lang="en-US" dirty="0">
                <a:solidFill>
                  <a:srgbClr val="C00000"/>
                </a:solidFill>
              </a:rPr>
              <a:t>Applications</a:t>
            </a:r>
          </a:p>
        </p:txBody>
      </p:sp>
      <p:sp>
        <p:nvSpPr>
          <p:cNvPr id="111619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686800" cy="513556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/>
              <a:t>Clustering 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Proximity as input [Ding+ KDD 2007]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Email  management </a:t>
            </a:r>
            <a:r>
              <a:rPr lang="en-US" sz="2400" dirty="0"/>
              <a:t>[</a:t>
            </a:r>
            <a:r>
              <a:rPr lang="en-US" sz="2400" dirty="0" err="1"/>
              <a:t>Minkov</a:t>
            </a:r>
            <a:r>
              <a:rPr lang="en-US" sz="2400" dirty="0"/>
              <a:t>+ CEAS 06].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Business Process Management  </a:t>
            </a:r>
            <a:r>
              <a:rPr lang="en-US" sz="2400" dirty="0"/>
              <a:t>[</a:t>
            </a:r>
            <a:r>
              <a:rPr lang="en-US" sz="2400" dirty="0" err="1"/>
              <a:t>Qu</a:t>
            </a:r>
            <a:r>
              <a:rPr lang="en-US" sz="2400" dirty="0"/>
              <a:t>+ 2008] </a:t>
            </a:r>
          </a:p>
          <a:p>
            <a:pPr>
              <a:spcAft>
                <a:spcPts val="0"/>
              </a:spcAft>
            </a:pPr>
            <a:r>
              <a:rPr lang="en-US" dirty="0" err="1" smtClean="0"/>
              <a:t>ProSIN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sz="2600" dirty="0" smtClean="0">
                <a:cs typeface="ＭＳ Ｐゴシック" pitchFamily="-112" charset="-128"/>
              </a:rPr>
              <a:t>Listen </a:t>
            </a:r>
            <a:r>
              <a:rPr lang="en-US" sz="2600" dirty="0">
                <a:cs typeface="ＭＳ Ｐゴシック" pitchFamily="-112" charset="-128"/>
              </a:rPr>
              <a:t>to clients’ comments [Tong+ 2008]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TANGENT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cs typeface="ＭＳ Ｐゴシック" pitchFamily="-112" charset="-128"/>
              </a:rPr>
              <a:t>Broaden </a:t>
            </a:r>
            <a:r>
              <a:rPr lang="en-US" dirty="0">
                <a:cs typeface="ＭＳ Ｐゴシック" pitchFamily="-112" charset="-128"/>
              </a:rPr>
              <a:t>Users’ Horizon [</a:t>
            </a:r>
            <a:r>
              <a:rPr lang="en-US" dirty="0" err="1">
                <a:cs typeface="ＭＳ Ｐゴシック" pitchFamily="-112" charset="-128"/>
              </a:rPr>
              <a:t>Oonuma</a:t>
            </a:r>
            <a:r>
              <a:rPr lang="en-US" dirty="0">
                <a:cs typeface="ＭＳ Ｐゴシック" pitchFamily="-112" charset="-128"/>
              </a:rPr>
              <a:t> &amp; Tong + 2008]</a:t>
            </a:r>
          </a:p>
          <a:p>
            <a:pPr>
              <a:spcAft>
                <a:spcPts val="0"/>
              </a:spcAft>
            </a:pPr>
            <a:r>
              <a:rPr lang="en-US" sz="2800" dirty="0"/>
              <a:t>Ghost Edge</a:t>
            </a:r>
          </a:p>
          <a:p>
            <a:pPr lvl="1">
              <a:spcAft>
                <a:spcPts val="0"/>
              </a:spcAft>
            </a:pPr>
            <a:r>
              <a:rPr lang="en-US" sz="2400" dirty="0"/>
              <a:t>Within Network Classification </a:t>
            </a:r>
            <a:r>
              <a:rPr lang="en-US" sz="2000" dirty="0"/>
              <a:t>[</a:t>
            </a:r>
            <a:r>
              <a:rPr lang="en-US" altLang="zh-CN" sz="2000" dirty="0">
                <a:ea typeface="宋体" charset="-122"/>
                <a:cs typeface="宋体" charset="-122"/>
              </a:rPr>
              <a:t>Gallagher &amp; Tong+ KDD08 </a:t>
            </a:r>
            <a:r>
              <a:rPr lang="en-US" altLang="zh-CN" sz="2000" dirty="0" err="1">
                <a:ea typeface="宋体" charset="-122"/>
                <a:cs typeface="宋体" charset="-122"/>
              </a:rPr>
              <a:t>b</a:t>
            </a:r>
            <a:r>
              <a:rPr lang="en-US" altLang="zh-CN" sz="2000" dirty="0">
                <a:ea typeface="宋体" charset="-122"/>
                <a:cs typeface="宋体" charset="-122"/>
              </a:rPr>
              <a:t>]</a:t>
            </a:r>
          </a:p>
          <a:p>
            <a:pPr>
              <a:spcAft>
                <a:spcPts val="0"/>
              </a:spcAft>
            </a:pPr>
            <a:r>
              <a:rPr lang="en-US" sz="3600" b="1" dirty="0">
                <a:ea typeface="宋体" charset="-122"/>
                <a:cs typeface="宋体" charset="-122"/>
              </a:rPr>
              <a:t>…</a:t>
            </a:r>
            <a:endParaRPr lang="en-US" sz="3600" b="1" dirty="0"/>
          </a:p>
          <a:p>
            <a:pPr>
              <a:spcAft>
                <a:spcPts val="0"/>
              </a:spcAft>
            </a:pPr>
            <a:endParaRPr lang="en-US" sz="2400" dirty="0"/>
          </a:p>
        </p:txBody>
      </p:sp>
      <p:sp>
        <p:nvSpPr>
          <p:cNvPr id="11366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3-</a:t>
            </a:r>
            <a:fld id="{1E145CC9-DD78-A444-B09C-51FF2B54527D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Tm="9063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Roles</a:t>
            </a:r>
          </a:p>
          <a:p>
            <a:r>
              <a:rPr lang="en-US" dirty="0" smtClean="0"/>
              <a:t>Node Proximity</a:t>
            </a:r>
          </a:p>
          <a:p>
            <a:pPr lvl="1"/>
            <a:r>
              <a:rPr lang="en-US" dirty="0" smtClean="0"/>
              <a:t>Graph-theoretic Approaches</a:t>
            </a:r>
          </a:p>
          <a:p>
            <a:pPr lvl="1"/>
            <a:r>
              <a:rPr lang="en-US" dirty="0" smtClean="0"/>
              <a:t>Effective Conductance</a:t>
            </a:r>
          </a:p>
          <a:p>
            <a:pPr lvl="1"/>
            <a:r>
              <a:rPr lang="en-US" dirty="0" smtClean="0"/>
              <a:t>Guilt-by-association techniques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Summary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24583" name="Picture 7" descr="energygen-ro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86935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74721" y="4034910"/>
            <a:ext cx="5580079" cy="587375"/>
          </a:xfrm>
          <a:prstGeom prst="rect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>
          <a:xfrm>
            <a:off x="444500" y="1143000"/>
            <a:ext cx="8378658" cy="5091254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Node Roles and Proximity are complementary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 smtClean="0"/>
              <a:t>Node Proximity: </a:t>
            </a:r>
          </a:p>
          <a:p>
            <a:pPr lvl="1"/>
            <a:r>
              <a:rPr lang="en-US" dirty="0" smtClean="0"/>
              <a:t>Building block for many applications!</a:t>
            </a:r>
          </a:p>
          <a:p>
            <a:pPr lvl="1"/>
            <a:r>
              <a:rPr lang="en-US" dirty="0" smtClean="0"/>
              <a:t>Many ways to </a:t>
            </a:r>
            <a:r>
              <a:rPr lang="en-US" smtClean="0"/>
              <a:t>define similarities.</a:t>
            </a:r>
          </a:p>
          <a:p>
            <a:pPr lvl="1"/>
            <a:r>
              <a:rPr lang="en-US" dirty="0" smtClean="0"/>
              <a:t>All the guilt-by-association techniques and effective conductance are similar.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49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456967" y="4745790"/>
            <a:ext cx="1025355" cy="1041400"/>
            <a:chOff x="6216316" y="4264527"/>
            <a:chExt cx="2050717" cy="2082799"/>
          </a:xfrm>
        </p:grpSpPr>
        <p:sp>
          <p:nvSpPr>
            <p:cNvPr id="6" name="Oval 5"/>
            <p:cNvSpPr/>
            <p:nvPr/>
          </p:nvSpPr>
          <p:spPr bwMode="auto">
            <a:xfrm>
              <a:off x="6216316" y="5120105"/>
              <a:ext cx="307474" cy="294105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7959559" y="5205663"/>
              <a:ext cx="307474" cy="294105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360695" y="5866064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980990" y="561741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625390" y="4432968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7513052" y="4264527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197558" y="5018505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430169" y="605322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15" name="Straight Connector 14"/>
            <p:cNvCxnSpPr>
              <a:stCxn id="6" idx="7"/>
              <a:endCxn id="11" idx="4"/>
            </p:cNvCxnSpPr>
            <p:nvPr/>
          </p:nvCxnSpPr>
          <p:spPr bwMode="auto">
            <a:xfrm rot="5400000" flipH="1" flipV="1">
              <a:off x="6410893" y="4794942"/>
              <a:ext cx="436103" cy="300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/>
            <p:cNvCxnSpPr>
              <a:stCxn id="11" idx="5"/>
              <a:endCxn id="13" idx="1"/>
            </p:cNvCxnSpPr>
            <p:nvPr/>
          </p:nvCxnSpPr>
          <p:spPr bwMode="auto">
            <a:xfrm rot="16200000" flipH="1">
              <a:off x="6876424" y="4695413"/>
              <a:ext cx="377574" cy="35475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stCxn id="13" idx="0"/>
              <a:endCxn id="12" idx="4"/>
            </p:cNvCxnSpPr>
            <p:nvPr/>
          </p:nvCxnSpPr>
          <p:spPr bwMode="auto">
            <a:xfrm rot="5400000" flipH="1" flipV="1">
              <a:off x="7279106" y="4630822"/>
              <a:ext cx="459873" cy="3154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/>
            <p:cNvCxnSpPr>
              <a:stCxn id="13" idx="4"/>
              <a:endCxn id="10" idx="7"/>
            </p:cNvCxnSpPr>
            <p:nvPr/>
          </p:nvCxnSpPr>
          <p:spPr bwMode="auto">
            <a:xfrm rot="5400000">
              <a:off x="7123429" y="5432616"/>
              <a:ext cx="347872" cy="1078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3" idx="6"/>
              <a:endCxn id="7" idx="2"/>
            </p:cNvCxnSpPr>
            <p:nvPr/>
          </p:nvCxnSpPr>
          <p:spPr bwMode="auto">
            <a:xfrm>
              <a:off x="7505032" y="5165558"/>
              <a:ext cx="454527" cy="1871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0" name="Straight Connector 19"/>
            <p:cNvCxnSpPr>
              <a:stCxn id="10" idx="6"/>
              <a:endCxn id="7" idx="3"/>
            </p:cNvCxnSpPr>
            <p:nvPr/>
          </p:nvCxnSpPr>
          <p:spPr bwMode="auto">
            <a:xfrm flipV="1">
              <a:off x="7288464" y="5456697"/>
              <a:ext cx="716124" cy="30776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0" idx="5"/>
              <a:endCxn id="14" idx="1"/>
            </p:cNvCxnSpPr>
            <p:nvPr/>
          </p:nvCxnSpPr>
          <p:spPr bwMode="auto">
            <a:xfrm rot="16200000" flipH="1">
              <a:off x="7245393" y="5866486"/>
              <a:ext cx="227847" cy="23176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/>
            <p:cNvCxnSpPr>
              <a:stCxn id="8" idx="7"/>
              <a:endCxn id="10" idx="2"/>
            </p:cNvCxnSpPr>
            <p:nvPr/>
          </p:nvCxnSpPr>
          <p:spPr bwMode="auto">
            <a:xfrm rot="5400000" flipH="1" flipV="1">
              <a:off x="6729730" y="5657875"/>
              <a:ext cx="144671" cy="3578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6" idx="6"/>
              <a:endCxn id="13" idx="2"/>
            </p:cNvCxnSpPr>
            <p:nvPr/>
          </p:nvCxnSpPr>
          <p:spPr bwMode="auto">
            <a:xfrm flipV="1">
              <a:off x="6523790" y="5165558"/>
              <a:ext cx="673768" cy="101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6" idx="5"/>
              <a:endCxn id="10" idx="1"/>
            </p:cNvCxnSpPr>
            <p:nvPr/>
          </p:nvCxnSpPr>
          <p:spPr bwMode="auto">
            <a:xfrm rot="16200000" flipH="1">
              <a:off x="6607719" y="5242181"/>
              <a:ext cx="289343" cy="5472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Proximity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measures:</a:t>
            </a:r>
          </a:p>
          <a:p>
            <a:pPr lvl="1"/>
            <a:r>
              <a:rPr lang="en-US" dirty="0" smtClean="0"/>
              <a:t>Info exchange</a:t>
            </a:r>
          </a:p>
          <a:p>
            <a:pPr lvl="1">
              <a:buNone/>
            </a:pPr>
            <a:r>
              <a:rPr lang="en-US" dirty="0" smtClean="0"/>
              <a:t>   </a:t>
            </a:r>
            <a:r>
              <a:rPr lang="en-US" sz="2000" i="1" dirty="0" smtClean="0"/>
              <a:t>[</a:t>
            </a:r>
            <a:r>
              <a:rPr lang="en-US" sz="2000" i="1" dirty="0" err="1" smtClean="0"/>
              <a:t>Minkov</a:t>
            </a:r>
            <a:r>
              <a:rPr lang="en-US" sz="2000" i="1" dirty="0" smtClean="0"/>
              <a:t>+ ’06]</a:t>
            </a:r>
          </a:p>
          <a:p>
            <a:pPr lvl="1"/>
            <a:r>
              <a:rPr lang="en-US" dirty="0" smtClean="0"/>
              <a:t>Latency/speed of info exchange</a:t>
            </a:r>
          </a:p>
          <a:p>
            <a:pPr lvl="1">
              <a:buNone/>
            </a:pPr>
            <a:r>
              <a:rPr lang="en-US" sz="2000" i="1" dirty="0" smtClean="0"/>
              <a:t>    [</a:t>
            </a:r>
            <a:r>
              <a:rPr lang="en-US" sz="2000" i="1" dirty="0" err="1" smtClean="0"/>
              <a:t>Bunke</a:t>
            </a:r>
            <a:r>
              <a:rPr lang="en-US" sz="2000" i="1" dirty="0" smtClean="0"/>
              <a:t>]</a:t>
            </a:r>
            <a:endParaRPr lang="en-US" sz="2000" dirty="0" smtClean="0"/>
          </a:p>
          <a:p>
            <a:pPr lvl="1"/>
            <a:r>
              <a:rPr lang="en-US" dirty="0" smtClean="0"/>
              <a:t>Likelihood of future links</a:t>
            </a:r>
          </a:p>
          <a:p>
            <a:pPr lvl="1">
              <a:buNone/>
            </a:pPr>
            <a:r>
              <a:rPr lang="en-US" dirty="0" smtClean="0"/>
              <a:t>  </a:t>
            </a:r>
            <a:r>
              <a:rPr lang="en-US" sz="2000" dirty="0" smtClean="0"/>
              <a:t> </a:t>
            </a:r>
            <a:r>
              <a:rPr lang="en-US" altLang="zh-CN" sz="2000" i="1" dirty="0" smtClean="0">
                <a:ea typeface="宋体" charset="-122"/>
                <a:cs typeface="宋体" charset="-122"/>
              </a:rPr>
              <a:t>[</a:t>
            </a:r>
            <a:r>
              <a:rPr lang="en-US" altLang="zh-CN" sz="2000" i="1" dirty="0" err="1" smtClean="0">
                <a:ea typeface="宋体" charset="-122"/>
                <a:cs typeface="宋体" charset="-122"/>
              </a:rPr>
              <a:t>Liben-Nowell</a:t>
            </a:r>
            <a:r>
              <a:rPr lang="en-US" altLang="zh-CN" sz="2000" i="1" dirty="0" smtClean="0">
                <a:ea typeface="宋体" charset="-122"/>
                <a:cs typeface="宋体" charset="-122"/>
              </a:rPr>
              <a:t>+ ‘03], [Tong+]</a:t>
            </a:r>
            <a:endParaRPr lang="en-US" sz="2000" i="1" dirty="0" smtClean="0"/>
          </a:p>
          <a:p>
            <a:pPr lvl="1"/>
            <a:r>
              <a:rPr lang="en-US" dirty="0" smtClean="0"/>
              <a:t>Propagation of a product/idea/disease</a:t>
            </a:r>
          </a:p>
          <a:p>
            <a:pPr lvl="1">
              <a:buNone/>
            </a:pPr>
            <a:r>
              <a:rPr lang="en-US" altLang="zh-CN" sz="2800" dirty="0" smtClean="0">
                <a:cs typeface="宋体" charset="-122"/>
              </a:rPr>
              <a:t>   </a:t>
            </a:r>
            <a:r>
              <a:rPr lang="en-US" altLang="zh-CN" sz="2000" i="1" dirty="0" smtClean="0">
                <a:ea typeface="宋体" charset="-122"/>
                <a:cs typeface="宋体" charset="-122"/>
              </a:rPr>
              <a:t>[</a:t>
            </a:r>
            <a:r>
              <a:rPr lang="en-US" altLang="zh-CN" sz="2000" i="1" dirty="0" err="1" smtClean="0">
                <a:ea typeface="宋体" charset="-122"/>
                <a:cs typeface="宋体" charset="-122"/>
              </a:rPr>
              <a:t>Prakash</a:t>
            </a:r>
            <a:r>
              <a:rPr lang="en-US" altLang="zh-CN" sz="2000" i="1" dirty="0" smtClean="0">
                <a:ea typeface="宋体" charset="-122"/>
                <a:cs typeface="宋体" charset="-122"/>
              </a:rPr>
              <a:t>+]</a:t>
            </a:r>
            <a:endParaRPr lang="en-US" sz="2000" dirty="0" smtClean="0"/>
          </a:p>
          <a:p>
            <a:pPr lvl="1"/>
            <a:r>
              <a:rPr lang="en-US" dirty="0" smtClean="0"/>
              <a:t>Relevance: ranking</a:t>
            </a:r>
          </a:p>
          <a:p>
            <a:pPr lvl="1">
              <a:buNone/>
            </a:pPr>
            <a:r>
              <a:rPr lang="en-US" sz="2000" i="1" dirty="0" smtClean="0"/>
              <a:t>    </a:t>
            </a:r>
            <a:r>
              <a:rPr lang="en-US" altLang="zh-CN" sz="2000" i="1" dirty="0" smtClean="0">
                <a:ea typeface="宋体" charset="-122"/>
                <a:cs typeface="宋体" charset="-122"/>
              </a:rPr>
              <a:t>[</a:t>
            </a:r>
            <a:r>
              <a:rPr lang="en-US" altLang="zh-CN" sz="2000" i="1" dirty="0" err="1" smtClean="0">
                <a:ea typeface="宋体" charset="-122"/>
                <a:cs typeface="宋体" charset="-122"/>
              </a:rPr>
              <a:t>Haveliwala</a:t>
            </a:r>
            <a:r>
              <a:rPr lang="en-US" altLang="zh-CN" sz="2000" i="1" dirty="0" smtClean="0">
                <a:ea typeface="宋体" charset="-122"/>
                <a:cs typeface="宋体" charset="-122"/>
              </a:rPr>
              <a:t>], [</a:t>
            </a:r>
            <a:r>
              <a:rPr lang="en-US" altLang="zh-CN" sz="2000" i="1" dirty="0" err="1" smtClean="0">
                <a:ea typeface="宋体" charset="-122"/>
                <a:cs typeface="宋体" charset="-122"/>
              </a:rPr>
              <a:t>Chakrabarti</a:t>
            </a:r>
            <a:r>
              <a:rPr lang="en-US" altLang="zh-CN" sz="2000" i="1" dirty="0" smtClean="0">
                <a:ea typeface="宋体" charset="-122"/>
                <a:cs typeface="宋体" charset="-122"/>
              </a:rPr>
              <a:t>+]</a:t>
            </a:r>
            <a:endParaRPr lang="en-US" sz="2000" i="1" dirty="0" smtClean="0"/>
          </a:p>
          <a:p>
            <a:pPr lvl="1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0" y="1327769"/>
            <a:ext cx="1117600" cy="1003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300" y="1365250"/>
            <a:ext cx="2603500" cy="1005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8489" y="1202662"/>
            <a:ext cx="707811" cy="643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8300" y="2501900"/>
            <a:ext cx="1676400" cy="1257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2100" y="3441700"/>
            <a:ext cx="1155700" cy="1155700"/>
          </a:xfrm>
          <a:prstGeom prst="rect">
            <a:avLst/>
          </a:prstGeom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7432862" y="4852738"/>
            <a:ext cx="1025355" cy="1041400"/>
            <a:chOff x="6216316" y="4264527"/>
            <a:chExt cx="2050717" cy="2082799"/>
          </a:xfrm>
        </p:grpSpPr>
        <p:sp>
          <p:nvSpPr>
            <p:cNvPr id="14" name="Oval 13"/>
            <p:cNvSpPr/>
            <p:nvPr/>
          </p:nvSpPr>
          <p:spPr bwMode="auto">
            <a:xfrm>
              <a:off x="6216316" y="5120105"/>
              <a:ext cx="307474" cy="294105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7959559" y="5205663"/>
              <a:ext cx="307474" cy="294105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360695" y="5866064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980990" y="561741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6625390" y="4432968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513052" y="4264527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7197558" y="5018505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7430169" y="605322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22" name="Straight Connector 21"/>
            <p:cNvCxnSpPr>
              <a:stCxn id="14" idx="7"/>
              <a:endCxn id="18" idx="4"/>
            </p:cNvCxnSpPr>
            <p:nvPr/>
          </p:nvCxnSpPr>
          <p:spPr bwMode="auto">
            <a:xfrm rot="5400000" flipH="1" flipV="1">
              <a:off x="6410893" y="4794942"/>
              <a:ext cx="436103" cy="300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8" idx="5"/>
              <a:endCxn id="20" idx="1"/>
            </p:cNvCxnSpPr>
            <p:nvPr/>
          </p:nvCxnSpPr>
          <p:spPr bwMode="auto">
            <a:xfrm rot="16200000" flipH="1">
              <a:off x="6876424" y="4695413"/>
              <a:ext cx="377574" cy="35475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20" idx="0"/>
              <a:endCxn id="19" idx="4"/>
            </p:cNvCxnSpPr>
            <p:nvPr/>
          </p:nvCxnSpPr>
          <p:spPr bwMode="auto">
            <a:xfrm rot="5400000" flipH="1" flipV="1">
              <a:off x="7279106" y="4630822"/>
              <a:ext cx="459873" cy="3154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20" idx="4"/>
              <a:endCxn id="17" idx="7"/>
            </p:cNvCxnSpPr>
            <p:nvPr/>
          </p:nvCxnSpPr>
          <p:spPr bwMode="auto">
            <a:xfrm rot="5400000">
              <a:off x="7123429" y="5432616"/>
              <a:ext cx="347872" cy="1078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20" idx="6"/>
              <a:endCxn id="15" idx="2"/>
            </p:cNvCxnSpPr>
            <p:nvPr/>
          </p:nvCxnSpPr>
          <p:spPr bwMode="auto">
            <a:xfrm>
              <a:off x="7505032" y="5165558"/>
              <a:ext cx="454527" cy="1871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7" idx="6"/>
              <a:endCxn id="15" idx="3"/>
            </p:cNvCxnSpPr>
            <p:nvPr/>
          </p:nvCxnSpPr>
          <p:spPr bwMode="auto">
            <a:xfrm flipV="1">
              <a:off x="7288464" y="5456697"/>
              <a:ext cx="716124" cy="30776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7" idx="5"/>
              <a:endCxn id="21" idx="1"/>
            </p:cNvCxnSpPr>
            <p:nvPr/>
          </p:nvCxnSpPr>
          <p:spPr bwMode="auto">
            <a:xfrm rot="16200000" flipH="1">
              <a:off x="7245393" y="5866486"/>
              <a:ext cx="227847" cy="23176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6" idx="7"/>
              <a:endCxn id="17" idx="2"/>
            </p:cNvCxnSpPr>
            <p:nvPr/>
          </p:nvCxnSpPr>
          <p:spPr bwMode="auto">
            <a:xfrm rot="5400000" flipH="1" flipV="1">
              <a:off x="6729730" y="5657875"/>
              <a:ext cx="144671" cy="3578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/>
            <p:cNvCxnSpPr>
              <a:stCxn id="14" idx="6"/>
              <a:endCxn id="20" idx="2"/>
            </p:cNvCxnSpPr>
            <p:nvPr/>
          </p:nvCxnSpPr>
          <p:spPr bwMode="auto">
            <a:xfrm flipV="1">
              <a:off x="6523790" y="5165558"/>
              <a:ext cx="673768" cy="101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14" idx="5"/>
              <a:endCxn id="17" idx="1"/>
            </p:cNvCxnSpPr>
            <p:nvPr/>
          </p:nvCxnSpPr>
          <p:spPr bwMode="auto">
            <a:xfrm rot="16200000" flipH="1">
              <a:off x="6607719" y="5242181"/>
              <a:ext cx="289343" cy="5472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79" grpId="1" build="p"/>
      <p:bldP spid="24579" grpId="2" build="p"/>
      <p:bldP spid="24579" grpId="3" build="p"/>
      <p:bldP spid="24579" grpId="4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Papers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4100"/>
            <a:ext cx="7772400" cy="4622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http://www.cs.cmu.edu/~dkoutra/pub.htm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http://www-cs.ccny.cuny.edu/~tong/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406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6276"/>
            <a:ext cx="7772400" cy="685800"/>
          </a:xfrm>
        </p:spPr>
        <p:txBody>
          <a:bodyPr/>
          <a:lstStyle/>
          <a:p>
            <a:r>
              <a:rPr lang="en-US" dirty="0" smtClean="0"/>
              <a:t>What we will cover next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7192F-BC13-4247-B5B9-A19097533586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-192024" y="850392"/>
            <a:ext cx="8987942" cy="6949440"/>
            <a:chOff x="-192024" y="850392"/>
            <a:chExt cx="8987942" cy="6949440"/>
          </a:xfrm>
        </p:grpSpPr>
        <p:pic>
          <p:nvPicPr>
            <p:cNvPr id="5" name="Picture 4" descr="tutorial_overview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2024" y="850392"/>
              <a:ext cx="8987942" cy="69494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885214" y="4207480"/>
              <a:ext cx="7543559" cy="1475184"/>
            </a:xfrm>
            <a:prstGeom prst="rect">
              <a:avLst/>
            </a:prstGeom>
            <a:noFill/>
            <a:ln w="222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126058"/>
            <a:ext cx="8177464" cy="509125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Yehuda</a:t>
            </a:r>
            <a:r>
              <a:rPr lang="en-US" sz="1800" dirty="0" smtClean="0"/>
              <a:t> </a:t>
            </a:r>
            <a:r>
              <a:rPr lang="en-US" sz="1800" dirty="0" err="1" smtClean="0"/>
              <a:t>Koren</a:t>
            </a:r>
            <a:r>
              <a:rPr lang="en-US" sz="1800" dirty="0" smtClean="0"/>
              <a:t>, Stephen C. North, and Chris </a:t>
            </a:r>
            <a:r>
              <a:rPr lang="en-US" sz="1800" dirty="0" err="1" smtClean="0"/>
              <a:t>Volinsky</a:t>
            </a:r>
            <a:r>
              <a:rPr lang="en-US" sz="1800" dirty="0" smtClean="0"/>
              <a:t>. 2007. Measuring and extracting proximity graphs in networks. ACM TKDD 1, 3, Article 12 (Dec. 2007). 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Danai Koutra, Tai-You </a:t>
            </a:r>
            <a:r>
              <a:rPr lang="en-US" sz="1800" dirty="0" err="1" smtClean="0"/>
              <a:t>Ke</a:t>
            </a:r>
            <a:r>
              <a:rPr lang="en-US" sz="1800" dirty="0" smtClean="0"/>
              <a:t>, U. Kang, </a:t>
            </a:r>
            <a:r>
              <a:rPr lang="en-US" sz="1800" dirty="0" err="1" smtClean="0"/>
              <a:t>Duen</a:t>
            </a:r>
            <a:r>
              <a:rPr lang="en-US" sz="1800" dirty="0" smtClean="0"/>
              <a:t> </a:t>
            </a:r>
            <a:r>
              <a:rPr lang="en-US" sz="1800" dirty="0" err="1" smtClean="0"/>
              <a:t>Horng</a:t>
            </a:r>
            <a:r>
              <a:rPr lang="en-US" sz="1800" dirty="0" smtClean="0"/>
              <a:t> </a:t>
            </a:r>
            <a:r>
              <a:rPr lang="en-US" sz="1800" dirty="0" err="1" smtClean="0"/>
              <a:t>Chau</a:t>
            </a:r>
            <a:r>
              <a:rPr lang="en-US" sz="1800" dirty="0" smtClean="0"/>
              <a:t>, </a:t>
            </a:r>
            <a:r>
              <a:rPr lang="en-US" sz="1800" dirty="0" err="1" smtClean="0"/>
              <a:t>Hsing-Kuo</a:t>
            </a:r>
            <a:r>
              <a:rPr lang="en-US" sz="1800" dirty="0" smtClean="0"/>
              <a:t> Kenneth </a:t>
            </a:r>
            <a:r>
              <a:rPr lang="en-US" sz="1800" dirty="0" err="1" smtClean="0"/>
              <a:t>Pao</a:t>
            </a:r>
            <a:r>
              <a:rPr lang="en-US" sz="1800" dirty="0" smtClean="0"/>
              <a:t>, and Christos Faloutsos. 2011. Unifying guilt-by-association approaches: theorems and fast algorithms. ECML PKDD'11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Sergey </a:t>
            </a:r>
            <a:r>
              <a:rPr lang="en-US" sz="1800" dirty="0" err="1" smtClean="0"/>
              <a:t>Brin</a:t>
            </a:r>
            <a:r>
              <a:rPr lang="en-US" sz="1800" dirty="0" smtClean="0"/>
              <a:t> and Lawrence Page. 1998. The anatomy of a large-scale </a:t>
            </a:r>
            <a:r>
              <a:rPr lang="en-US" sz="1800" dirty="0" err="1" smtClean="0"/>
              <a:t>hypertextual</a:t>
            </a:r>
            <a:r>
              <a:rPr lang="en-US" sz="1800" dirty="0" smtClean="0"/>
              <a:t> Web search engine. In World Wide Web 7 (WWW7).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Jonathan S. </a:t>
            </a:r>
            <a:r>
              <a:rPr lang="en-US" sz="1800" dirty="0" err="1" smtClean="0"/>
              <a:t>Yedidia</a:t>
            </a:r>
            <a:r>
              <a:rPr lang="en-US" sz="1800" dirty="0" smtClean="0"/>
              <a:t>, William T. Freeman, and </a:t>
            </a:r>
            <a:r>
              <a:rPr lang="en-US" sz="1800" dirty="0" err="1" smtClean="0"/>
              <a:t>Yair</a:t>
            </a:r>
            <a:r>
              <a:rPr lang="en-US" sz="1800" dirty="0" smtClean="0"/>
              <a:t> Weiss. 2003. Understanding belief propagation and its generalizations. In Exploring artificial intelligence in the new millennium, Gerhard </a:t>
            </a:r>
            <a:r>
              <a:rPr lang="en-US" sz="1800" dirty="0" err="1" smtClean="0"/>
              <a:t>Lakemeyer</a:t>
            </a:r>
            <a:r>
              <a:rPr lang="en-US" sz="1800" dirty="0" smtClean="0"/>
              <a:t> and Bernhard </a:t>
            </a:r>
            <a:r>
              <a:rPr lang="en-US" sz="1800" dirty="0" err="1" smtClean="0"/>
              <a:t>Nebel</a:t>
            </a:r>
            <a:r>
              <a:rPr lang="en-US" sz="1800" dirty="0" smtClean="0"/>
              <a:t> (Eds.).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Glen </a:t>
            </a:r>
            <a:r>
              <a:rPr lang="en-US" sz="1800" dirty="0" err="1" smtClean="0"/>
              <a:t>Jeh</a:t>
            </a:r>
            <a:r>
              <a:rPr lang="en-US" sz="1800" dirty="0" smtClean="0"/>
              <a:t> and Jennifer </a:t>
            </a:r>
            <a:r>
              <a:rPr lang="en-US" sz="1800" dirty="0" err="1" smtClean="0"/>
              <a:t>Widom</a:t>
            </a:r>
            <a:r>
              <a:rPr lang="en-US" sz="1800" dirty="0" smtClean="0"/>
              <a:t>. 2002. </a:t>
            </a:r>
            <a:r>
              <a:rPr lang="en-US" sz="1800" dirty="0" err="1" smtClean="0"/>
              <a:t>SimRank</a:t>
            </a:r>
            <a:r>
              <a:rPr lang="en-US" sz="1800" dirty="0" smtClean="0"/>
              <a:t>: a measure of structural-context similarity. ACM SIGKDD 2002.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Ioannis</a:t>
            </a:r>
            <a:r>
              <a:rPr lang="en-US" sz="1800" dirty="0" smtClean="0"/>
              <a:t> </a:t>
            </a:r>
            <a:r>
              <a:rPr lang="en-US" sz="1800" dirty="0" err="1" smtClean="0"/>
              <a:t>Antonellis</a:t>
            </a:r>
            <a:r>
              <a:rPr lang="en-US" sz="1800" dirty="0" smtClean="0"/>
              <a:t>, Hector Garcia Molina, and Chi Chao Chang. 2008. </a:t>
            </a:r>
            <a:r>
              <a:rPr lang="en-US" sz="1800" dirty="0" err="1" smtClean="0"/>
              <a:t>Simrank</a:t>
            </a:r>
            <a:r>
              <a:rPr lang="en-US" sz="1800" dirty="0" smtClean="0"/>
              <a:t>++: query rewriting through link analysis of the click graph. Proc. VLDB Endow. 1, 1 (August 2008), 408-421.</a:t>
            </a:r>
          </a:p>
          <a:p>
            <a:pPr marL="73152" indent="-73152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1070579"/>
            <a:ext cx="8458201" cy="509125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Peter G. Doyle and J. Laurie Snell. Random walks and electric networks, The Mathematical Association of America, 1984.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C. Faloutsos, K. S. </a:t>
            </a:r>
            <a:r>
              <a:rPr lang="en-US" sz="1800" dirty="0" err="1" smtClean="0"/>
              <a:t>McCurley</a:t>
            </a:r>
            <a:r>
              <a:rPr lang="en-US" sz="1800" dirty="0" smtClean="0"/>
              <a:t>, and A. Tomkins. Fast discovery of connection </a:t>
            </a:r>
            <a:r>
              <a:rPr lang="en-US" sz="1800" dirty="0" err="1" smtClean="0"/>
              <a:t>subgraphs</a:t>
            </a:r>
            <a:r>
              <a:rPr lang="en-US" sz="1800" dirty="0" smtClean="0"/>
              <a:t>. In Proc. 10th ACM SIGKDD conference, pages 118–127, 2004.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T.H. </a:t>
            </a:r>
            <a:r>
              <a:rPr lang="en-US" sz="1800" dirty="0" err="1" smtClean="0"/>
              <a:t>Haveliwala</a:t>
            </a:r>
            <a:r>
              <a:rPr lang="en-US" sz="1800" dirty="0" smtClean="0"/>
              <a:t> (2002) Topic-Sensitive </a:t>
            </a:r>
            <a:r>
              <a:rPr lang="en-US" sz="1800" dirty="0" err="1" smtClean="0"/>
              <a:t>Pagerank</a:t>
            </a:r>
            <a:r>
              <a:rPr lang="en-US" sz="1800" dirty="0" smtClean="0"/>
              <a:t>. In WWW, 517-526, 2002.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J.Y. Pan, H.J. Yang, C. Faloutsos &amp; P. </a:t>
            </a:r>
            <a:r>
              <a:rPr lang="en-US" sz="1800" dirty="0" err="1" smtClean="0"/>
              <a:t>Duygulu</a:t>
            </a:r>
            <a:r>
              <a:rPr lang="en-US" sz="1800" dirty="0" smtClean="0"/>
              <a:t>. (2004) Automatic multimedia cross-modal correlation discovery. In KDD, 653-658, 2004.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J. Sun, H. </a:t>
            </a:r>
            <a:r>
              <a:rPr lang="en-US" sz="1800" dirty="0" err="1" smtClean="0"/>
              <a:t>Qu</a:t>
            </a:r>
            <a:r>
              <a:rPr lang="en-US" sz="1800" dirty="0" smtClean="0"/>
              <a:t>, D. </a:t>
            </a:r>
            <a:r>
              <a:rPr lang="en-US" sz="1800" dirty="0" err="1" smtClean="0"/>
              <a:t>Chakrabarti</a:t>
            </a:r>
            <a:r>
              <a:rPr lang="en-US" sz="1800" dirty="0" smtClean="0"/>
              <a:t> &amp; C. Faloutsos. (2005) Neighborhood Formation and Anomaly Detection in Bipartite Graphs. In ICDM, 418-425, 2005.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W. Cohen. (2007) Graph Walks and Graphical Models. Draft.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A. </a:t>
            </a:r>
            <a:r>
              <a:rPr lang="en-US" sz="1800" dirty="0" err="1" smtClean="0"/>
              <a:t>Agarwal</a:t>
            </a:r>
            <a:r>
              <a:rPr lang="en-US" sz="1800" dirty="0" smtClean="0"/>
              <a:t>, S. </a:t>
            </a:r>
            <a:r>
              <a:rPr lang="en-US" sz="1800" dirty="0" err="1" smtClean="0"/>
              <a:t>Chakrabarti</a:t>
            </a:r>
            <a:r>
              <a:rPr lang="en-US" sz="1800" dirty="0" smtClean="0"/>
              <a:t> &amp; S. </a:t>
            </a:r>
            <a:r>
              <a:rPr lang="en-US" sz="1800" dirty="0" err="1" smtClean="0"/>
              <a:t>Aggarwal</a:t>
            </a:r>
            <a:r>
              <a:rPr lang="en-US" sz="1800" dirty="0" smtClean="0"/>
              <a:t>. (2006) Learning to rank networked entities. In KDD, 14-23, 2006.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S. </a:t>
            </a:r>
            <a:r>
              <a:rPr lang="en-US" sz="1800" dirty="0" err="1" smtClean="0"/>
              <a:t>Chakrabarti</a:t>
            </a:r>
            <a:r>
              <a:rPr lang="en-US" sz="1800" dirty="0" smtClean="0"/>
              <a:t>. (2007) Dynamic personalized </a:t>
            </a:r>
            <a:r>
              <a:rPr lang="en-US" sz="1800" dirty="0" err="1" smtClean="0"/>
              <a:t>pagerank</a:t>
            </a:r>
            <a:r>
              <a:rPr lang="en-US" sz="1800" dirty="0" smtClean="0"/>
              <a:t> in entity-relation graphs. In WWW, 571-580, 2007.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F. </a:t>
            </a:r>
            <a:r>
              <a:rPr lang="en-US" sz="1800" dirty="0" err="1" smtClean="0"/>
              <a:t>Fouss</a:t>
            </a:r>
            <a:r>
              <a:rPr lang="en-US" sz="1800" dirty="0" smtClean="0"/>
              <a:t>, A. </a:t>
            </a:r>
            <a:r>
              <a:rPr lang="en-US" sz="1800" dirty="0" err="1" smtClean="0"/>
              <a:t>Pirotte</a:t>
            </a:r>
            <a:r>
              <a:rPr lang="en-US" sz="1800" dirty="0" smtClean="0"/>
              <a:t>, J.-M. Renders, &amp; M. </a:t>
            </a:r>
            <a:r>
              <a:rPr lang="en-US" sz="1800" dirty="0" err="1" smtClean="0"/>
              <a:t>Saerens</a:t>
            </a:r>
            <a:r>
              <a:rPr lang="en-US" sz="1800" dirty="0" smtClean="0"/>
              <a:t>. (2007) Random-Walk Computation of Similarities between Nodes of a Graph with Application to Collaborative Recommendation. IEEE Trans. </a:t>
            </a:r>
            <a:r>
              <a:rPr lang="en-US" sz="1800" dirty="0" err="1" smtClean="0"/>
              <a:t>Knowl</a:t>
            </a:r>
            <a:r>
              <a:rPr lang="en-US" sz="1800" dirty="0" smtClean="0"/>
              <a:t>. Data Eng. 19(3), 355-369 2007.</a:t>
            </a:r>
          </a:p>
          <a:p>
            <a:pPr marL="73152" indent="-73152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marL="73152" indent="-73152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99" y="1164158"/>
            <a:ext cx="8458201" cy="509125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H. Tong &amp; C. Faloutsos. (2006) Center-piece </a:t>
            </a:r>
            <a:r>
              <a:rPr lang="en-US" sz="1800" dirty="0" err="1" smtClean="0"/>
              <a:t>subgraphs</a:t>
            </a:r>
            <a:r>
              <a:rPr lang="en-US" sz="1800" dirty="0" smtClean="0"/>
              <a:t>: problem definition and fast solutions. In KDD, 404-413, 2006.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H. Tong, C. Faloutsos, &amp; J.Y. Pan. (2006) Fast Random Walk with Restart and Its Applications. In ICDM, 613-622, 2006.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H. Tong, Y. </a:t>
            </a:r>
            <a:r>
              <a:rPr lang="en-US" sz="1800" dirty="0" err="1" smtClean="0"/>
              <a:t>Koren</a:t>
            </a:r>
            <a:r>
              <a:rPr lang="en-US" sz="1800" dirty="0" smtClean="0"/>
              <a:t>, &amp; C. Faloutsos. (2007) Fast direction-aware proximity for graph mining. In KDD, 747-756, 2007.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H. Tong, B. Gallagher, C. Faloutsos, &amp; T. </a:t>
            </a:r>
            <a:r>
              <a:rPr lang="en-US" sz="1800" dirty="0" err="1" smtClean="0"/>
              <a:t>Eliassi-Rad</a:t>
            </a:r>
            <a:r>
              <a:rPr lang="en-US" sz="1800" dirty="0" smtClean="0"/>
              <a:t>. (2007) Fast best-effort pattern matching in large attributed graphs. In KDD, 737-746, 2007.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H. Tong, S. Papadimitriou, P.S. Yu &amp; C. Faloutsos. (2008) Proximity Tracking on Time-Evolving Bipartite Graphs. to appear in SDM 2008.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B. Gallagher, H. Tong, T. </a:t>
            </a:r>
            <a:r>
              <a:rPr lang="en-US" sz="1800" dirty="0" err="1" smtClean="0"/>
              <a:t>Eliassi-Rad</a:t>
            </a:r>
            <a:r>
              <a:rPr lang="en-US" sz="1800" dirty="0" smtClean="0"/>
              <a:t>, C. Faloutsos. Using Ghost Edges for Classification in Sparsely Labeled Networks. KDD 2008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H. Tong, Y. Sakurai, T. </a:t>
            </a:r>
            <a:r>
              <a:rPr lang="en-US" sz="1800" dirty="0" err="1" smtClean="0"/>
              <a:t>Eliassi-Rad</a:t>
            </a:r>
            <a:r>
              <a:rPr lang="en-US" sz="1800" dirty="0" smtClean="0"/>
              <a:t>, and C. Faloutsos. Fast Mining of Complex Time-Stamped Events CIKM 08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H. Tong, H. </a:t>
            </a:r>
            <a:r>
              <a:rPr lang="en-US" sz="1800" dirty="0" err="1" smtClean="0"/>
              <a:t>Qu</a:t>
            </a:r>
            <a:r>
              <a:rPr lang="en-US" sz="1800" dirty="0" smtClean="0"/>
              <a:t>, and H. </a:t>
            </a:r>
            <a:r>
              <a:rPr lang="en-US" sz="1800" dirty="0" err="1" smtClean="0"/>
              <a:t>Jamjoom</a:t>
            </a:r>
            <a:r>
              <a:rPr lang="en-US" sz="1800" dirty="0" smtClean="0"/>
              <a:t>. Measuring Proximity on Graphs with Side Information. Submitted.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Einat</a:t>
            </a:r>
            <a:r>
              <a:rPr lang="en-US" sz="1800" dirty="0" smtClean="0"/>
              <a:t> </a:t>
            </a:r>
            <a:r>
              <a:rPr lang="en-US" sz="1800" dirty="0" err="1" smtClean="0"/>
              <a:t>Minkov</a:t>
            </a:r>
            <a:r>
              <a:rPr lang="en-US" sz="1800" dirty="0" smtClean="0"/>
              <a:t>, William W. Cohen, and Andrew Y. Ng. 2006. Contextual search and name disambiguation in email using graphs. </a:t>
            </a:r>
            <a:r>
              <a:rPr lang="en-US" sz="1800" i="1" dirty="0" smtClean="0"/>
              <a:t>ACM SIGIR '06.</a:t>
            </a:r>
            <a:endParaRPr lang="en-US" sz="18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800" dirty="0" smtClean="0"/>
          </a:p>
          <a:p>
            <a:pPr marL="73152" indent="-73152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99" y="1164158"/>
            <a:ext cx="8458201" cy="509125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David </a:t>
            </a:r>
            <a:r>
              <a:rPr lang="en-US" sz="1800" dirty="0" err="1" smtClean="0"/>
              <a:t>Liben-Nowell</a:t>
            </a:r>
            <a:r>
              <a:rPr lang="en-US" sz="1800" dirty="0" smtClean="0"/>
              <a:t> and Jon Kleinberg. 2003. The link prediction problem for social networks. CIKM '03.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Ryan N. </a:t>
            </a:r>
            <a:r>
              <a:rPr lang="en-US" sz="1800" dirty="0" err="1" smtClean="0"/>
              <a:t>Lichtenwalter</a:t>
            </a:r>
            <a:r>
              <a:rPr lang="en-US" sz="1800" dirty="0" smtClean="0"/>
              <a:t>, Jake T. </a:t>
            </a:r>
            <a:r>
              <a:rPr lang="en-US" sz="1800" dirty="0" err="1" smtClean="0"/>
              <a:t>Lussier</a:t>
            </a:r>
            <a:r>
              <a:rPr lang="en-US" sz="1800" dirty="0" smtClean="0"/>
              <a:t>, and </a:t>
            </a:r>
            <a:r>
              <a:rPr lang="en-US" sz="1800" dirty="0" err="1" smtClean="0"/>
              <a:t>Nitesh</a:t>
            </a:r>
            <a:r>
              <a:rPr lang="en-US" sz="1800" dirty="0" smtClean="0"/>
              <a:t> V. </a:t>
            </a:r>
            <a:r>
              <a:rPr lang="en-US" sz="1800" dirty="0" err="1" smtClean="0"/>
              <a:t>Chawla</a:t>
            </a:r>
            <a:r>
              <a:rPr lang="en-US" sz="1800" dirty="0" smtClean="0"/>
              <a:t>. 2010. New perspectives and methods in link prediction. KDD '10.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Dmitry </a:t>
            </a:r>
            <a:r>
              <a:rPr lang="en-US" sz="1800" dirty="0" err="1" smtClean="0"/>
              <a:t>Lizorkin</a:t>
            </a:r>
            <a:r>
              <a:rPr lang="en-US" sz="1800" dirty="0" smtClean="0"/>
              <a:t>, </a:t>
            </a:r>
            <a:r>
              <a:rPr lang="en-US" sz="1800" dirty="0" err="1" smtClean="0"/>
              <a:t>Pavel</a:t>
            </a:r>
            <a:r>
              <a:rPr lang="en-US" sz="1800" dirty="0" smtClean="0"/>
              <a:t> </a:t>
            </a:r>
            <a:r>
              <a:rPr lang="en-US" sz="1800" dirty="0" err="1" smtClean="0"/>
              <a:t>Velikhov</a:t>
            </a:r>
            <a:r>
              <a:rPr lang="en-US" sz="1800" dirty="0" smtClean="0"/>
              <a:t>, Maxim </a:t>
            </a:r>
            <a:r>
              <a:rPr lang="en-US" sz="1800" dirty="0" err="1" smtClean="0"/>
              <a:t>Grinev</a:t>
            </a:r>
            <a:r>
              <a:rPr lang="en-US" sz="1800" dirty="0" smtClean="0"/>
              <a:t>, and Denis </a:t>
            </a:r>
            <a:r>
              <a:rPr lang="en-US" sz="1800" dirty="0" err="1" smtClean="0"/>
              <a:t>Turdakov</a:t>
            </a:r>
            <a:r>
              <a:rPr lang="en-US" sz="1800" dirty="0" smtClean="0"/>
              <a:t>. 2010. Accuracy estimate and optimization techniques for </a:t>
            </a:r>
            <a:r>
              <a:rPr lang="en-US" sz="1800" dirty="0" err="1" smtClean="0"/>
              <a:t>SimRank</a:t>
            </a:r>
            <a:r>
              <a:rPr lang="en-US" sz="1800" dirty="0" smtClean="0"/>
              <a:t> computation.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 </a:t>
            </a:r>
            <a:r>
              <a:rPr lang="en-US" sz="1800" dirty="0" err="1" smtClean="0"/>
              <a:t>Weiren</a:t>
            </a:r>
            <a:r>
              <a:rPr lang="en-US" sz="1800" dirty="0" smtClean="0"/>
              <a:t> Yu; </a:t>
            </a:r>
            <a:r>
              <a:rPr lang="en-US" sz="1800" dirty="0" err="1" smtClean="0"/>
              <a:t>Xuemin</a:t>
            </a:r>
            <a:r>
              <a:rPr lang="en-US" sz="1800" dirty="0" smtClean="0"/>
              <a:t> Lin; </a:t>
            </a:r>
            <a:r>
              <a:rPr lang="en-US" sz="1800" dirty="0" err="1" smtClean="0"/>
              <a:t>Jiajin</a:t>
            </a:r>
            <a:r>
              <a:rPr lang="en-US" sz="1800" dirty="0" smtClean="0"/>
              <a:t> Le, "A Space and Time Efficient Algorithm for </a:t>
            </a:r>
            <a:r>
              <a:rPr lang="en-US" sz="1800" dirty="0" err="1" smtClean="0"/>
              <a:t>SimRank</a:t>
            </a:r>
            <a:r>
              <a:rPr lang="en-US" sz="1800" dirty="0" smtClean="0"/>
              <a:t> Computation”, 2010. 12th International Asia-Pacific Web Conference (APWEB), pp.164-170.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err="1" smtClean="0"/>
              <a:t>Dániel</a:t>
            </a:r>
            <a:r>
              <a:rPr lang="en-US" sz="1800" dirty="0" smtClean="0"/>
              <a:t> </a:t>
            </a:r>
            <a:r>
              <a:rPr lang="en-US" sz="1800" dirty="0" err="1" smtClean="0"/>
              <a:t>Fogaras</a:t>
            </a:r>
            <a:r>
              <a:rPr lang="en-US" sz="1800" dirty="0" smtClean="0"/>
              <a:t> and </a:t>
            </a:r>
            <a:r>
              <a:rPr lang="en-US" sz="1800" dirty="0" err="1" smtClean="0"/>
              <a:t>Balázs</a:t>
            </a:r>
            <a:r>
              <a:rPr lang="en-US" sz="1800" dirty="0" smtClean="0"/>
              <a:t> </a:t>
            </a:r>
            <a:r>
              <a:rPr lang="en-US" sz="1800" dirty="0" err="1" smtClean="0"/>
              <a:t>Rácz</a:t>
            </a:r>
            <a:r>
              <a:rPr lang="en-US" sz="1800" dirty="0" smtClean="0"/>
              <a:t>. 2005. Scaling link-based similarity search.  WWW '05.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Vincent D. </a:t>
            </a:r>
            <a:r>
              <a:rPr lang="en-US" sz="1800" dirty="0" err="1" smtClean="0"/>
              <a:t>Blondel</a:t>
            </a:r>
            <a:r>
              <a:rPr lang="en-US" sz="1800" dirty="0" smtClean="0"/>
              <a:t>, </a:t>
            </a:r>
            <a:r>
              <a:rPr lang="en-US" sz="1800" dirty="0" err="1" smtClean="0"/>
              <a:t>Anahí</a:t>
            </a:r>
            <a:r>
              <a:rPr lang="en-US" sz="1800" dirty="0" smtClean="0"/>
              <a:t> </a:t>
            </a:r>
            <a:r>
              <a:rPr lang="en-US" sz="1800" dirty="0" err="1" smtClean="0"/>
              <a:t>Gajardo</a:t>
            </a:r>
            <a:r>
              <a:rPr lang="en-US" sz="1800" dirty="0" smtClean="0"/>
              <a:t>, Maureen Heymans, Pierre </a:t>
            </a:r>
            <a:r>
              <a:rPr lang="en-US" sz="1800" dirty="0" err="1" smtClean="0"/>
              <a:t>Senellart</a:t>
            </a:r>
            <a:r>
              <a:rPr lang="en-US" sz="1800" dirty="0" smtClean="0"/>
              <a:t>, and Paul Van </a:t>
            </a:r>
            <a:r>
              <a:rPr lang="en-US" sz="1800" dirty="0" err="1" smtClean="0"/>
              <a:t>Dooren</a:t>
            </a:r>
            <a:r>
              <a:rPr lang="en-US" sz="1800" dirty="0" smtClean="0"/>
              <a:t>. 2004. A Measure of Similarity between Graph Vertices: Applications to Synonym Extraction and Web Searching. SIAM Rev. 46, 4 (April 2004), 647-666.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Proximity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           </a:t>
            </a:r>
            <a:r>
              <a:rPr lang="en-US" sz="3400" dirty="0" smtClean="0"/>
              <a:t>Proximity, similarity, closeness         </a:t>
            </a:r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endParaRPr lang="en-US" sz="3400" dirty="0" smtClean="0"/>
          </a:p>
          <a:p>
            <a:pPr>
              <a:buNone/>
            </a:pPr>
            <a:r>
              <a:rPr lang="en-US" sz="3400" dirty="0" smtClean="0"/>
              <a:t>                       Distance</a:t>
            </a:r>
            <a:endParaRPr lang="en-US" sz="3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Up Arrow 4"/>
          <p:cNvSpPr/>
          <p:nvPr/>
        </p:nvSpPr>
        <p:spPr bwMode="auto">
          <a:xfrm>
            <a:off x="1371600" y="1612900"/>
            <a:ext cx="571500" cy="533400"/>
          </a:xfrm>
          <a:prstGeom prst="upArrow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6" name="Up Arrow 5"/>
          <p:cNvSpPr/>
          <p:nvPr/>
        </p:nvSpPr>
        <p:spPr bwMode="auto">
          <a:xfrm rot="10800000">
            <a:off x="2870200" y="4178300"/>
            <a:ext cx="571500" cy="533400"/>
          </a:xfrm>
          <a:prstGeom prst="upArrow">
            <a:avLst/>
          </a:prstGeom>
          <a:noFill/>
          <a:ln w="28575" cap="flat" cmpd="sng" algn="ctr">
            <a:solidFill>
              <a:srgbClr val="00009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7" name="Not Equal 6"/>
          <p:cNvSpPr/>
          <p:nvPr/>
        </p:nvSpPr>
        <p:spPr bwMode="auto">
          <a:xfrm>
            <a:off x="3919220" y="2788920"/>
            <a:ext cx="822960" cy="822960"/>
          </a:xfrm>
          <a:prstGeom prst="mathNotEqual">
            <a:avLst/>
          </a:prstGeom>
          <a:gradFill flip="none" rotWithShape="1">
            <a:gsLst>
              <a:gs pos="0">
                <a:schemeClr val="accent4">
                  <a:lumMod val="75000"/>
                  <a:lumOff val="25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</p:sp>
      <p:grpSp>
        <p:nvGrpSpPr>
          <p:cNvPr id="44" name="Group 43"/>
          <p:cNvGrpSpPr/>
          <p:nvPr/>
        </p:nvGrpSpPr>
        <p:grpSpPr>
          <a:xfrm>
            <a:off x="6216316" y="4264527"/>
            <a:ext cx="2050717" cy="2082799"/>
            <a:chOff x="6216316" y="4264527"/>
            <a:chExt cx="2050717" cy="2082799"/>
          </a:xfrm>
        </p:grpSpPr>
        <p:sp>
          <p:nvSpPr>
            <p:cNvPr id="8" name="Oval 7"/>
            <p:cNvSpPr/>
            <p:nvPr/>
          </p:nvSpPr>
          <p:spPr bwMode="auto">
            <a:xfrm>
              <a:off x="6216316" y="5120105"/>
              <a:ext cx="307474" cy="294105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59559" y="5205663"/>
              <a:ext cx="307474" cy="294105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360695" y="5866064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980990" y="561741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625390" y="4432968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513052" y="4264527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197558" y="5018505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430169" y="605322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21" name="Straight Connector 20"/>
            <p:cNvCxnSpPr>
              <a:stCxn id="8" idx="7"/>
              <a:endCxn id="16" idx="4"/>
            </p:cNvCxnSpPr>
            <p:nvPr/>
          </p:nvCxnSpPr>
          <p:spPr bwMode="auto">
            <a:xfrm rot="5400000" flipH="1" flipV="1">
              <a:off x="6410893" y="4794942"/>
              <a:ext cx="436103" cy="300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6" idx="5"/>
              <a:endCxn id="18" idx="1"/>
            </p:cNvCxnSpPr>
            <p:nvPr/>
          </p:nvCxnSpPr>
          <p:spPr bwMode="auto">
            <a:xfrm rot="16200000" flipH="1">
              <a:off x="6876424" y="4695413"/>
              <a:ext cx="377574" cy="35475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8" idx="0"/>
              <a:endCxn id="17" idx="4"/>
            </p:cNvCxnSpPr>
            <p:nvPr/>
          </p:nvCxnSpPr>
          <p:spPr bwMode="auto">
            <a:xfrm rot="5400000" flipH="1" flipV="1">
              <a:off x="7279106" y="4630822"/>
              <a:ext cx="459873" cy="3154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8" idx="4"/>
              <a:endCxn id="15" idx="7"/>
            </p:cNvCxnSpPr>
            <p:nvPr/>
          </p:nvCxnSpPr>
          <p:spPr bwMode="auto">
            <a:xfrm rot="5400000">
              <a:off x="7123429" y="5432616"/>
              <a:ext cx="347872" cy="1078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8" idx="6"/>
              <a:endCxn id="13" idx="2"/>
            </p:cNvCxnSpPr>
            <p:nvPr/>
          </p:nvCxnSpPr>
          <p:spPr bwMode="auto">
            <a:xfrm>
              <a:off x="7505032" y="5165558"/>
              <a:ext cx="454527" cy="1871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15" idx="6"/>
              <a:endCxn id="13" idx="3"/>
            </p:cNvCxnSpPr>
            <p:nvPr/>
          </p:nvCxnSpPr>
          <p:spPr bwMode="auto">
            <a:xfrm flipV="1">
              <a:off x="7288464" y="5456697"/>
              <a:ext cx="716124" cy="30776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5" idx="5"/>
              <a:endCxn id="19" idx="1"/>
            </p:cNvCxnSpPr>
            <p:nvPr/>
          </p:nvCxnSpPr>
          <p:spPr bwMode="auto">
            <a:xfrm rot="16200000" flipH="1">
              <a:off x="7245393" y="5866486"/>
              <a:ext cx="227847" cy="23176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4" idx="7"/>
              <a:endCxn id="15" idx="2"/>
            </p:cNvCxnSpPr>
            <p:nvPr/>
          </p:nvCxnSpPr>
          <p:spPr bwMode="auto">
            <a:xfrm rot="5400000" flipH="1" flipV="1">
              <a:off x="6729730" y="5657875"/>
              <a:ext cx="144671" cy="3578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8" idx="6"/>
              <a:endCxn id="18" idx="2"/>
            </p:cNvCxnSpPr>
            <p:nvPr/>
          </p:nvCxnSpPr>
          <p:spPr bwMode="auto">
            <a:xfrm flipV="1">
              <a:off x="6523790" y="5165558"/>
              <a:ext cx="673768" cy="101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" idx="5"/>
              <a:endCxn id="15" idx="1"/>
            </p:cNvCxnSpPr>
            <p:nvPr/>
          </p:nvCxnSpPr>
          <p:spPr bwMode="auto">
            <a:xfrm rot="16200000" flipH="1">
              <a:off x="6607719" y="5242181"/>
              <a:ext cx="289343" cy="5472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Proximity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400" dirty="0" smtClean="0"/>
              <a:t>Intuitively, a good node-proximity measure, should reward</a:t>
            </a:r>
          </a:p>
          <a:p>
            <a:pPr lvl="1"/>
            <a:r>
              <a:rPr lang="en-US" sz="3200" dirty="0" smtClean="0"/>
              <a:t>Many</a:t>
            </a:r>
          </a:p>
          <a:p>
            <a:pPr lvl="1"/>
            <a:r>
              <a:rPr lang="en-US" sz="3200" dirty="0" smtClean="0"/>
              <a:t>Short</a:t>
            </a:r>
          </a:p>
          <a:p>
            <a:pPr lvl="1"/>
            <a:r>
              <a:rPr lang="en-US" sz="3200" dirty="0" smtClean="0"/>
              <a:t>Heavy</a:t>
            </a:r>
          </a:p>
          <a:p>
            <a:pPr>
              <a:buNone/>
            </a:pPr>
            <a:r>
              <a:rPr lang="en-US" sz="3400" dirty="0" smtClean="0"/>
              <a:t>paths, and</a:t>
            </a:r>
          </a:p>
          <a:p>
            <a:pPr lvl="1"/>
            <a:r>
              <a:rPr lang="en-US" sz="3200" dirty="0" smtClean="0"/>
              <a:t>be monotonic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2" name="Group 43"/>
          <p:cNvGrpSpPr/>
          <p:nvPr/>
        </p:nvGrpSpPr>
        <p:grpSpPr>
          <a:xfrm>
            <a:off x="6216316" y="4264527"/>
            <a:ext cx="2050717" cy="2082799"/>
            <a:chOff x="6216316" y="4264527"/>
            <a:chExt cx="2050717" cy="2082799"/>
          </a:xfrm>
        </p:grpSpPr>
        <p:sp>
          <p:nvSpPr>
            <p:cNvPr id="8" name="Oval 7"/>
            <p:cNvSpPr/>
            <p:nvPr/>
          </p:nvSpPr>
          <p:spPr bwMode="auto">
            <a:xfrm>
              <a:off x="6216316" y="5120105"/>
              <a:ext cx="307474" cy="294105"/>
            </a:xfrm>
            <a:prstGeom prst="ellipse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959559" y="5205663"/>
              <a:ext cx="307474" cy="294105"/>
            </a:xfrm>
            <a:prstGeom prst="ellipse">
              <a:avLst/>
            </a:prstGeom>
            <a:solidFill>
              <a:srgbClr val="008000"/>
            </a:solidFill>
            <a:ln w="285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360695" y="5866064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6980990" y="561741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625390" y="4432968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513052" y="4264527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197558" y="5018505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430169" y="6053221"/>
              <a:ext cx="307474" cy="294105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endParaRPr>
            </a:p>
          </p:txBody>
        </p:sp>
        <p:cxnSp>
          <p:nvCxnSpPr>
            <p:cNvPr id="21" name="Straight Connector 20"/>
            <p:cNvCxnSpPr>
              <a:stCxn id="8" idx="7"/>
              <a:endCxn id="16" idx="4"/>
            </p:cNvCxnSpPr>
            <p:nvPr/>
          </p:nvCxnSpPr>
          <p:spPr bwMode="auto">
            <a:xfrm rot="5400000" flipH="1" flipV="1">
              <a:off x="6410893" y="4794942"/>
              <a:ext cx="436103" cy="30036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/>
            <p:cNvCxnSpPr>
              <a:stCxn id="16" idx="5"/>
              <a:endCxn id="18" idx="1"/>
            </p:cNvCxnSpPr>
            <p:nvPr/>
          </p:nvCxnSpPr>
          <p:spPr bwMode="auto">
            <a:xfrm rot="16200000" flipH="1">
              <a:off x="6876424" y="4695413"/>
              <a:ext cx="377574" cy="35475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8" idx="0"/>
              <a:endCxn id="17" idx="4"/>
            </p:cNvCxnSpPr>
            <p:nvPr/>
          </p:nvCxnSpPr>
          <p:spPr bwMode="auto">
            <a:xfrm rot="5400000" flipH="1" flipV="1">
              <a:off x="7279106" y="4630822"/>
              <a:ext cx="459873" cy="315494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stCxn id="18" idx="4"/>
              <a:endCxn id="15" idx="7"/>
            </p:cNvCxnSpPr>
            <p:nvPr/>
          </p:nvCxnSpPr>
          <p:spPr bwMode="auto">
            <a:xfrm rot="5400000">
              <a:off x="7123429" y="5432616"/>
              <a:ext cx="347872" cy="10786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8" idx="6"/>
              <a:endCxn id="13" idx="2"/>
            </p:cNvCxnSpPr>
            <p:nvPr/>
          </p:nvCxnSpPr>
          <p:spPr bwMode="auto">
            <a:xfrm>
              <a:off x="7505032" y="5165558"/>
              <a:ext cx="454527" cy="1871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/>
            <p:cNvCxnSpPr>
              <a:stCxn id="15" idx="6"/>
              <a:endCxn id="13" idx="3"/>
            </p:cNvCxnSpPr>
            <p:nvPr/>
          </p:nvCxnSpPr>
          <p:spPr bwMode="auto">
            <a:xfrm flipV="1">
              <a:off x="7288464" y="5456697"/>
              <a:ext cx="716124" cy="30776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15" idx="5"/>
              <a:endCxn id="19" idx="1"/>
            </p:cNvCxnSpPr>
            <p:nvPr/>
          </p:nvCxnSpPr>
          <p:spPr bwMode="auto">
            <a:xfrm rot="16200000" flipH="1">
              <a:off x="7245393" y="5866486"/>
              <a:ext cx="227847" cy="23176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5" name="Straight Connector 34"/>
            <p:cNvCxnSpPr>
              <a:stCxn id="14" idx="7"/>
              <a:endCxn id="15" idx="2"/>
            </p:cNvCxnSpPr>
            <p:nvPr/>
          </p:nvCxnSpPr>
          <p:spPr bwMode="auto">
            <a:xfrm rot="5400000" flipH="1" flipV="1">
              <a:off x="6729730" y="5657875"/>
              <a:ext cx="144671" cy="35785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8" idx="6"/>
              <a:endCxn id="18" idx="2"/>
            </p:cNvCxnSpPr>
            <p:nvPr/>
          </p:nvCxnSpPr>
          <p:spPr bwMode="auto">
            <a:xfrm flipV="1">
              <a:off x="6523790" y="5165558"/>
              <a:ext cx="673768" cy="10160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" idx="5"/>
              <a:endCxn id="15" idx="1"/>
            </p:cNvCxnSpPr>
            <p:nvPr/>
          </p:nvCxnSpPr>
          <p:spPr bwMode="auto">
            <a:xfrm rot="16200000" flipH="1">
              <a:off x="6607719" y="5242181"/>
              <a:ext cx="289343" cy="547258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 Roles</a:t>
            </a:r>
          </a:p>
          <a:p>
            <a:r>
              <a:rPr lang="en-US" dirty="0" smtClean="0"/>
              <a:t>Node Proximity</a:t>
            </a:r>
          </a:p>
          <a:p>
            <a:pPr lvl="1"/>
            <a:r>
              <a:rPr lang="en-US" dirty="0" smtClean="0"/>
              <a:t>Graph-theoretic Approaches</a:t>
            </a:r>
          </a:p>
          <a:p>
            <a:pPr lvl="1"/>
            <a:r>
              <a:rPr lang="en-US" dirty="0" smtClean="0"/>
              <a:t>Effective Conductance</a:t>
            </a:r>
          </a:p>
          <a:p>
            <a:pPr lvl="1"/>
            <a:r>
              <a:rPr lang="en-US" dirty="0" smtClean="0"/>
              <a:t>Guilt-by-association techniques</a:t>
            </a:r>
          </a:p>
          <a:p>
            <a:pPr lvl="1"/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4583" name="Picture 7" descr="energygen-roa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286935"/>
            <a:ext cx="245745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76321" y="2117210"/>
            <a:ext cx="5021279" cy="587375"/>
          </a:xfrm>
          <a:prstGeom prst="rect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2">
              <a:lumMod val="20000"/>
              <a:lumOff val="8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Graph-theoretic Approaches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Idea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Simple Metrics:</a:t>
            </a:r>
          </a:p>
          <a:p>
            <a:pPr lvl="1"/>
            <a:r>
              <a:rPr lang="en-US" dirty="0" smtClean="0"/>
              <a:t>Number of hops</a:t>
            </a:r>
          </a:p>
          <a:p>
            <a:pPr lvl="1"/>
            <a:r>
              <a:rPr lang="en-US" dirty="0" smtClean="0"/>
              <a:t>Sum of weights of hops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7192F-BC13-4247-B5B9-A1909753358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Screen shot 2014-03-03 at 5.08.40 AM.png"/>
          <p:cNvPicPr>
            <a:picLocks noChangeAspect="1"/>
          </p:cNvPicPr>
          <p:nvPr/>
        </p:nvPicPr>
        <p:blipFill>
          <a:blip r:embed="rId3"/>
          <a:srcRect t="9231"/>
          <a:stretch>
            <a:fillRect/>
          </a:stretch>
        </p:blipFill>
        <p:spPr>
          <a:xfrm>
            <a:off x="1701800" y="2733040"/>
            <a:ext cx="6121400" cy="899160"/>
          </a:xfrm>
          <a:prstGeom prst="rect">
            <a:avLst/>
          </a:prstGeom>
        </p:spPr>
      </p:pic>
      <p:pic>
        <p:nvPicPr>
          <p:cNvPr id="10" name="Picture 9" descr="Screen shot 2014-03-03 at 5.09.39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50" y="1219200"/>
            <a:ext cx="4527550" cy="8509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2578100" y="1498600"/>
            <a:ext cx="457200" cy="444500"/>
          </a:xfrm>
          <a:prstGeom prst="ellipse">
            <a:avLst/>
          </a:prstGeom>
          <a:solidFill>
            <a:schemeClr val="accent6">
              <a:alpha val="14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16" name="Curved Connector 15"/>
          <p:cNvCxnSpPr>
            <a:stCxn id="13" idx="0"/>
          </p:cNvCxnSpPr>
          <p:nvPr/>
        </p:nvCxnSpPr>
        <p:spPr bwMode="auto">
          <a:xfrm rot="5400000" flipH="1" flipV="1">
            <a:off x="4581525" y="-327025"/>
            <a:ext cx="50800" cy="3600450"/>
          </a:xfrm>
          <a:prstGeom prst="curvedConnector3">
            <a:avLst>
              <a:gd name="adj1" fmla="val 550000"/>
            </a:avLst>
          </a:prstGeom>
          <a:solidFill>
            <a:schemeClr val="accent1"/>
          </a:solidFill>
          <a:ln w="31750" cap="flat" cmpd="sng" algn="ctr">
            <a:solidFill>
              <a:schemeClr val="accent6"/>
            </a:solidFill>
            <a:prstDash val="solid"/>
            <a:round/>
            <a:headEnd type="none" w="sm" len="sm"/>
            <a:tailEnd type="arrow" w="lg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404100" y="1358900"/>
            <a:ext cx="14351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</a:t>
            </a:r>
            <a:r>
              <a:rPr lang="en-US" baseline="-25000" dirty="0" smtClean="0"/>
              <a:t>1</a:t>
            </a:r>
            <a:r>
              <a:rPr lang="en-US" dirty="0" smtClean="0"/>
              <a:t>,t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more similar </a:t>
            </a:r>
            <a:r>
              <a:rPr lang="en-US" dirty="0" smtClean="0"/>
              <a:t>than</a:t>
            </a:r>
          </a:p>
          <a:p>
            <a:r>
              <a:rPr lang="en-US" dirty="0" smtClean="0"/>
              <a:t>(s</a:t>
            </a:r>
            <a:r>
              <a:rPr lang="en-US" baseline="-25000" dirty="0" smtClean="0"/>
              <a:t>4</a:t>
            </a:r>
            <a:r>
              <a:rPr lang="en-US" dirty="0" smtClean="0"/>
              <a:t>,t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6172200" y="1498600"/>
            <a:ext cx="457200" cy="444500"/>
          </a:xfrm>
          <a:prstGeom prst="ellipse">
            <a:avLst/>
          </a:prstGeom>
          <a:solidFill>
            <a:schemeClr val="accent6">
              <a:alpha val="14000"/>
            </a:schemeClr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184400" y="2895600"/>
            <a:ext cx="482600" cy="520700"/>
          </a:xfrm>
          <a:prstGeom prst="ellipse">
            <a:avLst/>
          </a:prstGeom>
          <a:solidFill>
            <a:srgbClr val="006600">
              <a:alpha val="14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743700" y="2895600"/>
            <a:ext cx="482600" cy="520700"/>
          </a:xfrm>
          <a:prstGeom prst="ellipse">
            <a:avLst/>
          </a:prstGeom>
          <a:solidFill>
            <a:srgbClr val="006600">
              <a:alpha val="14000"/>
            </a:srgbClr>
          </a:solidFill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cxnSp>
        <p:nvCxnSpPr>
          <p:cNvPr id="28" name="Curved Connector 27"/>
          <p:cNvCxnSpPr>
            <a:endCxn id="27" idx="0"/>
          </p:cNvCxnSpPr>
          <p:nvPr/>
        </p:nvCxnSpPr>
        <p:spPr bwMode="auto">
          <a:xfrm>
            <a:off x="4483100" y="2349500"/>
            <a:ext cx="2501900" cy="546100"/>
          </a:xfrm>
          <a:prstGeom prst="curvedConnector2">
            <a:avLst/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sm" len="sm"/>
            <a:tailEnd type="arrow" w="lg" len="med"/>
          </a:ln>
          <a:effectLst/>
        </p:spPr>
      </p:cxnSp>
      <p:cxnSp>
        <p:nvCxnSpPr>
          <p:cNvPr id="38" name="Curved Connector 27"/>
          <p:cNvCxnSpPr/>
          <p:nvPr/>
        </p:nvCxnSpPr>
        <p:spPr bwMode="auto">
          <a:xfrm flipV="1">
            <a:off x="2413000" y="2349500"/>
            <a:ext cx="2184400" cy="533400"/>
          </a:xfrm>
          <a:prstGeom prst="curvedConnector3">
            <a:avLst>
              <a:gd name="adj1" fmla="val 582"/>
            </a:avLst>
          </a:prstGeom>
          <a:solidFill>
            <a:schemeClr val="accent1"/>
          </a:solidFill>
          <a:ln w="31750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lg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457200" y="5811728"/>
            <a:ext cx="7988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152" indent="-73152"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[</a:t>
            </a:r>
            <a:r>
              <a:rPr lang="en-US" sz="2800" dirty="0" err="1" smtClean="0"/>
              <a:t>Koren</a:t>
            </a:r>
            <a:r>
              <a:rPr lang="en-US" sz="2800" dirty="0" smtClean="0"/>
              <a:t>+ ’07]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3"/>
</p:tagLst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sm" len="sm"/>
          <a:tailEnd type="triangl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32286</TotalTime>
  <Words>2874</Words>
  <Application>Microsoft Macintosh PowerPoint</Application>
  <PresentationFormat>On-screen Show (4:3)</PresentationFormat>
  <Paragraphs>700</Paragraphs>
  <Slides>55</Slides>
  <Notes>40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  <vt:variant>
        <vt:lpstr>Custom Shows</vt:lpstr>
      </vt:variant>
      <vt:variant>
        <vt:i4>1</vt:i4>
      </vt:variant>
    </vt:vector>
  </HeadingPairs>
  <TitlesOfParts>
    <vt:vector size="59" baseType="lpstr">
      <vt:lpstr>template</vt:lpstr>
      <vt:lpstr>Equation</vt:lpstr>
      <vt:lpstr>Visio</vt:lpstr>
      <vt:lpstr>Node Similarity, Graph Similarity and Matching:  Theory and Applications</vt:lpstr>
      <vt:lpstr>Who we are</vt:lpstr>
      <vt:lpstr>Part 1b Similarity between Nodes: Proximity</vt:lpstr>
      <vt:lpstr>Roadmap</vt:lpstr>
      <vt:lpstr>Node Proximity</vt:lpstr>
      <vt:lpstr>Node Proximity</vt:lpstr>
      <vt:lpstr>Node Proximity</vt:lpstr>
      <vt:lpstr>Roadmap</vt:lpstr>
      <vt:lpstr>Graph-theoretic Approaches</vt:lpstr>
      <vt:lpstr>Graph-theoretic Approaches</vt:lpstr>
      <vt:lpstr>Max-flow Approach</vt:lpstr>
      <vt:lpstr>SimRank</vt:lpstr>
      <vt:lpstr>SimRank</vt:lpstr>
      <vt:lpstr>Roadmap</vt:lpstr>
      <vt:lpstr>Effective Conductance</vt:lpstr>
      <vt:lpstr>Effective Conductance</vt:lpstr>
      <vt:lpstr>Effective Conductance ~ Random Walks</vt:lpstr>
      <vt:lpstr>Effective Conductance ~ Random Walks</vt:lpstr>
      <vt:lpstr>Sink-augmented Effective Conductance</vt:lpstr>
      <vt:lpstr>Cycle-free Effective Conductance</vt:lpstr>
      <vt:lpstr>Cycle-free Effective Conductance</vt:lpstr>
      <vt:lpstr>Roadmap</vt:lpstr>
      <vt:lpstr>Guilt-by-Association Techniques</vt:lpstr>
      <vt:lpstr>Guilt-by-Association Techniques</vt:lpstr>
      <vt:lpstr>Belief  Propagation</vt:lpstr>
      <vt:lpstr>Belief Propagation Equations</vt:lpstr>
      <vt:lpstr>Belief Propagation Equations</vt:lpstr>
      <vt:lpstr>Guilt-by-Association Techniques</vt:lpstr>
      <vt:lpstr>Semi-Supervised Learning (SSL)</vt:lpstr>
      <vt:lpstr>SSL Equation</vt:lpstr>
      <vt:lpstr>Guilt-by-Association Techniques</vt:lpstr>
      <vt:lpstr>Personalized Random Walk  with Restarts (RWR)</vt:lpstr>
      <vt:lpstr>RWR</vt:lpstr>
      <vt:lpstr>Correspondence of Methods</vt:lpstr>
      <vt:lpstr>Roadmap</vt:lpstr>
      <vt:lpstr>Foils on apps: by Prof. Hanghang TONG</vt:lpstr>
      <vt:lpstr>Ranking-related  Tasks - autoCaptioning</vt:lpstr>
      <vt:lpstr>gCaP: Automatic Image Caption</vt:lpstr>
      <vt:lpstr>PowerPoint Presentation</vt:lpstr>
      <vt:lpstr>PowerPoint Presentation</vt:lpstr>
      <vt:lpstr>User-specific patterns</vt:lpstr>
      <vt:lpstr>Center-Piece Subgraph(CePS)</vt:lpstr>
      <vt:lpstr>CePS: Example</vt:lpstr>
      <vt:lpstr>More  applications</vt:lpstr>
      <vt:lpstr> Cyber Security</vt:lpstr>
      <vt:lpstr>Fraud Detection</vt:lpstr>
      <vt:lpstr>Even More Applications</vt:lpstr>
      <vt:lpstr>Roadmap</vt:lpstr>
      <vt:lpstr>Summary</vt:lpstr>
      <vt:lpstr>Papers at</vt:lpstr>
      <vt:lpstr>What we will cover next</vt:lpstr>
      <vt:lpstr>References</vt:lpstr>
      <vt:lpstr>References</vt:lpstr>
      <vt:lpstr>References</vt:lpstr>
      <vt:lpstr>References</vt:lpstr>
      <vt:lpstr>short version</vt:lpstr>
    </vt:vector>
  </TitlesOfParts>
  <Manager/>
  <Company>Carnegie Mellon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Roles and Anomalies</dc:title>
  <dc:subject/>
  <dc:creator>Christos Faloutsos</dc:creator>
  <cp:keywords/>
  <dc:description>SDM'12 tutorial
_x000d_
</dc:description>
  <cp:lastModifiedBy>Danai Koutra</cp:lastModifiedBy>
  <cp:revision>2121</cp:revision>
  <cp:lastPrinted>2013-09-22T20:08:28Z</cp:lastPrinted>
  <dcterms:created xsi:type="dcterms:W3CDTF">2014-04-22T07:01:04Z</dcterms:created>
  <dcterms:modified xsi:type="dcterms:W3CDTF">2014-04-23T08:16:37Z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